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5" r:id="rId6"/>
    <p:sldId id="260" r:id="rId7"/>
    <p:sldId id="261" r:id="rId8"/>
    <p:sldId id="262" r:id="rId9"/>
    <p:sldId id="266" r:id="rId10"/>
    <p:sldId id="267" r:id="rId11"/>
    <p:sldId id="268" r:id="rId12"/>
    <p:sldId id="269"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須藤 礼" initials="須藤" lastIdx="1" clrIdx="0">
    <p:extLst>
      <p:ext uri="{19B8F6BF-5375-455C-9EA6-DF929625EA0E}">
        <p15:presenceInfo xmlns:p15="http://schemas.microsoft.com/office/powerpoint/2012/main" userId="S-1-5-21-100398650-740250945-349351303-46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0-21T16:33:49.545" idx="1">
    <p:pos x="6504" y="958"/>
    <p:text/>
    <p:extLst>
      <p:ext uri="{C676402C-5697-4E1C-873F-D02D1690AC5C}">
        <p15:threadingInfo xmlns:p15="http://schemas.microsoft.com/office/powerpoint/2012/main" timeZoneBias="-5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306957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220447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316234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237847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390284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216490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258367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3351373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385349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386071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585DA8-6006-48B7-99B2-BB457A7F8144}" type="datetimeFigureOut">
              <a:rPr kumimoji="1" lang="ja-JP" altLang="en-US" smtClean="0"/>
              <a:t>2025/11/7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104443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85DA8-6006-48B7-99B2-BB457A7F8144}" type="datetimeFigureOut">
              <a:rPr kumimoji="1" lang="ja-JP" altLang="en-US" smtClean="0"/>
              <a:t>2025/11/7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D02A8-2B1A-427E-A187-F4604FEBE44A}" type="slidenum">
              <a:rPr kumimoji="1" lang="ja-JP" altLang="en-US" smtClean="0"/>
              <a:t>‹#›</a:t>
            </a:fld>
            <a:endParaRPr kumimoji="1" lang="ja-JP" altLang="en-US"/>
          </a:p>
        </p:txBody>
      </p:sp>
    </p:spTree>
    <p:extLst>
      <p:ext uri="{BB962C8B-B14F-4D97-AF65-F5344CB8AC3E}">
        <p14:creationId xmlns:p14="http://schemas.microsoft.com/office/powerpoint/2010/main" val="200734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3999" y="764555"/>
            <a:ext cx="9438861" cy="1402176"/>
          </a:xfrm>
        </p:spPr>
        <p:txBody>
          <a:bodyPr>
            <a:normAutofit/>
          </a:bodyPr>
          <a:lstStyle/>
          <a:p>
            <a:r>
              <a:rPr kumimoji="1" lang="ja-JP" altLang="en-US" dirty="0"/>
              <a:t>青少年奉仕委員会活動報告</a:t>
            </a:r>
          </a:p>
        </p:txBody>
      </p:sp>
      <p:sp>
        <p:nvSpPr>
          <p:cNvPr id="3" name="サブタイトル 2"/>
          <p:cNvSpPr>
            <a:spLocks noGrp="1"/>
          </p:cNvSpPr>
          <p:nvPr>
            <p:ph type="subTitle" idx="1"/>
          </p:nvPr>
        </p:nvSpPr>
        <p:spPr>
          <a:xfrm>
            <a:off x="1523999" y="3254168"/>
            <a:ext cx="9144000" cy="2808702"/>
          </a:xfrm>
        </p:spPr>
        <p:txBody>
          <a:bodyPr>
            <a:normAutofit fontScale="92500" lnSpcReduction="10000"/>
          </a:bodyPr>
          <a:lstStyle/>
          <a:p>
            <a:r>
              <a:rPr kumimoji="1" lang="ja-JP" altLang="en-US" sz="2800" dirty="0"/>
              <a:t>青少年奉仕委員長　　　　　須藤　礼</a:t>
            </a:r>
            <a:endParaRPr kumimoji="1" lang="en-US" altLang="ja-JP" sz="2800" dirty="0"/>
          </a:p>
          <a:p>
            <a:r>
              <a:rPr lang="ja-JP" altLang="en-US" sz="2800" dirty="0"/>
              <a:t>インターアクト担当副委員長　　西村　友里佳</a:t>
            </a:r>
            <a:endParaRPr lang="en-US" altLang="ja-JP" sz="2800" dirty="0"/>
          </a:p>
          <a:p>
            <a:r>
              <a:rPr lang="ja-JP" altLang="en-US" sz="2800" dirty="0"/>
              <a:t>ロータ</a:t>
            </a:r>
            <a:r>
              <a:rPr lang="en-US" altLang="ja-JP" sz="2800" dirty="0"/>
              <a:t>―</a:t>
            </a:r>
            <a:r>
              <a:rPr lang="ja-JP" altLang="en-US" sz="2800" dirty="0"/>
              <a:t>アクト担当副委員長　新井　考明</a:t>
            </a:r>
            <a:endParaRPr lang="en-US" altLang="ja-JP" sz="2800" dirty="0"/>
          </a:p>
          <a:p>
            <a:endParaRPr kumimoji="1" lang="en-US" altLang="ja-JP" sz="2800" dirty="0"/>
          </a:p>
          <a:p>
            <a:r>
              <a:rPr kumimoji="1" lang="en-US" altLang="ja-JP" sz="2800" dirty="0"/>
              <a:t>2025</a:t>
            </a:r>
            <a:r>
              <a:rPr kumimoji="1" lang="ja-JP" altLang="en-US" sz="2800" dirty="0"/>
              <a:t>年</a:t>
            </a:r>
            <a:r>
              <a:rPr kumimoji="1" lang="en-US" altLang="ja-JP" sz="2800" dirty="0"/>
              <a:t>10</a:t>
            </a:r>
            <a:r>
              <a:rPr kumimoji="1" lang="ja-JP" altLang="en-US" sz="2800" dirty="0"/>
              <a:t>月</a:t>
            </a:r>
            <a:r>
              <a:rPr kumimoji="1" lang="en-US" altLang="ja-JP" sz="2800" dirty="0"/>
              <a:t>28</a:t>
            </a:r>
            <a:r>
              <a:rPr kumimoji="1" lang="ja-JP" altLang="en-US" sz="2800" dirty="0"/>
              <a:t>日</a:t>
            </a:r>
            <a:endParaRPr kumimoji="1" lang="en-US" altLang="ja-JP" sz="2800" dirty="0"/>
          </a:p>
          <a:p>
            <a:r>
              <a:rPr kumimoji="1" lang="ja-JP" altLang="en-US" sz="2800" dirty="0"/>
              <a:t>大分ロータリークラブ例会にて</a:t>
            </a:r>
          </a:p>
        </p:txBody>
      </p:sp>
    </p:spTree>
    <p:extLst>
      <p:ext uri="{BB962C8B-B14F-4D97-AF65-F5344CB8AC3E}">
        <p14:creationId xmlns:p14="http://schemas.microsoft.com/office/powerpoint/2010/main" val="213664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1696" y="424761"/>
            <a:ext cx="10515600" cy="738118"/>
          </a:xfrm>
        </p:spPr>
        <p:txBody>
          <a:bodyPr>
            <a:normAutofit/>
          </a:bodyPr>
          <a:lstStyle/>
          <a:p>
            <a:r>
              <a:rPr lang="ja-JP" altLang="en-US" sz="2800" b="1" dirty="0"/>
              <a:t>ロータアクト年次大会</a:t>
            </a: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984" y="3558210"/>
            <a:ext cx="3644347" cy="2733260"/>
          </a:xfrm>
          <a:prstGeom prst="rect">
            <a:avLst/>
          </a:prstGeom>
        </p:spPr>
      </p:pic>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1957" y="1230244"/>
            <a:ext cx="4064000" cy="3048000"/>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360" y="1560996"/>
            <a:ext cx="2772188" cy="3696251"/>
          </a:xfrm>
          <a:prstGeom prst="rect">
            <a:avLst/>
          </a:prstGeom>
        </p:spPr>
      </p:pic>
      <p:sp>
        <p:nvSpPr>
          <p:cNvPr id="7" name="テキスト ボックス 6"/>
          <p:cNvSpPr txBox="1"/>
          <p:nvPr/>
        </p:nvSpPr>
        <p:spPr>
          <a:xfrm>
            <a:off x="5426764" y="1560996"/>
            <a:ext cx="2524540" cy="646331"/>
          </a:xfrm>
          <a:prstGeom prst="rect">
            <a:avLst/>
          </a:prstGeom>
          <a:noFill/>
        </p:spPr>
        <p:txBody>
          <a:bodyPr wrap="square" rtlCol="0">
            <a:spAutoFit/>
          </a:bodyPr>
          <a:lstStyle/>
          <a:p>
            <a:r>
              <a:rPr kumimoji="1" lang="ja-JP" altLang="en-US" dirty="0"/>
              <a:t>←年次大会</a:t>
            </a:r>
            <a:endParaRPr kumimoji="1" lang="en-US" altLang="ja-JP" dirty="0"/>
          </a:p>
          <a:p>
            <a:r>
              <a:rPr lang="ja-JP" altLang="en-US" dirty="0"/>
              <a:t>　長野別府市長も出席</a:t>
            </a:r>
            <a:endParaRPr kumimoji="1" lang="ja-JP" altLang="en-US" dirty="0"/>
          </a:p>
        </p:txBody>
      </p:sp>
      <p:sp>
        <p:nvSpPr>
          <p:cNvPr id="8" name="テキスト ボックス 7"/>
          <p:cNvSpPr txBox="1"/>
          <p:nvPr/>
        </p:nvSpPr>
        <p:spPr>
          <a:xfrm>
            <a:off x="1437310" y="4924840"/>
            <a:ext cx="2723322" cy="1200329"/>
          </a:xfrm>
          <a:prstGeom prst="rect">
            <a:avLst/>
          </a:prstGeom>
          <a:noFill/>
        </p:spPr>
        <p:txBody>
          <a:bodyPr wrap="square" rtlCol="0">
            <a:spAutoFit/>
          </a:bodyPr>
          <a:lstStyle/>
          <a:p>
            <a:r>
              <a:rPr kumimoji="1" lang="ja-JP" altLang="en-US" dirty="0"/>
              <a:t>懇親会は「夜のヒットパレードクラブ」を借切ってみんなでダンス　　→</a:t>
            </a:r>
            <a:endParaRPr kumimoji="1" lang="en-US" altLang="ja-JP" dirty="0"/>
          </a:p>
          <a:p>
            <a:endParaRPr kumimoji="1" lang="ja-JP" altLang="en-US" dirty="0"/>
          </a:p>
        </p:txBody>
      </p:sp>
      <p:sp>
        <p:nvSpPr>
          <p:cNvPr id="9" name="テキスト ボックス 8"/>
          <p:cNvSpPr txBox="1"/>
          <p:nvPr/>
        </p:nvSpPr>
        <p:spPr>
          <a:xfrm>
            <a:off x="8597348" y="5368140"/>
            <a:ext cx="2362200" cy="923330"/>
          </a:xfrm>
          <a:prstGeom prst="rect">
            <a:avLst/>
          </a:prstGeom>
          <a:noFill/>
        </p:spPr>
        <p:txBody>
          <a:bodyPr wrap="square" rtlCol="0">
            <a:spAutoFit/>
          </a:bodyPr>
          <a:lstStyle/>
          <a:p>
            <a:pPr algn="ctr"/>
            <a:r>
              <a:rPr kumimoji="1" lang="ja-JP" altLang="en-US" dirty="0"/>
              <a:t>↑</a:t>
            </a:r>
            <a:endParaRPr kumimoji="1" lang="en-US" altLang="ja-JP" dirty="0"/>
          </a:p>
          <a:p>
            <a:r>
              <a:rPr kumimoji="1" lang="ja-JP" altLang="en-US" dirty="0"/>
              <a:t>伝統芸能の竹細工に挑戦</a:t>
            </a:r>
          </a:p>
        </p:txBody>
      </p:sp>
    </p:spTree>
    <p:extLst>
      <p:ext uri="{BB962C8B-B14F-4D97-AF65-F5344CB8AC3E}">
        <p14:creationId xmlns:p14="http://schemas.microsoft.com/office/powerpoint/2010/main" val="420786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a:extLst>
              <a:ext uri="{FF2B5EF4-FFF2-40B4-BE49-F238E27FC236}">
                <a16:creationId xmlns:a16="http://schemas.microsoft.com/office/drawing/2014/main" id="{72B67627-A80E-FF16-0629-C9AEDB714102}"/>
              </a:ext>
            </a:extLst>
          </p:cNvPr>
          <p:cNvSpPr>
            <a:spLocks noGrp="1"/>
          </p:cNvSpPr>
          <p:nvPr>
            <p:ph type="body" orient="vert" idx="1"/>
          </p:nvPr>
        </p:nvSpPr>
        <p:spPr>
          <a:xfrm>
            <a:off x="688299" y="160020"/>
            <a:ext cx="10515600" cy="6537960"/>
          </a:xfrm>
        </p:spPr>
        <p:txBody>
          <a:bodyPr vert="horz">
            <a:normAutofit fontScale="77500" lnSpcReduction="20000"/>
          </a:bodyPr>
          <a:lstStyle/>
          <a:p>
            <a:pPr marL="0" indent="0">
              <a:buNone/>
            </a:pPr>
            <a:r>
              <a:rPr lang="ja-JP" altLang="en-US" b="1" dirty="0"/>
              <a:t>ローターアクト報告</a:t>
            </a:r>
          </a:p>
          <a:p>
            <a:pPr marL="0" indent="0">
              <a:buNone/>
            </a:pPr>
            <a:endParaRPr lang="en-US" altLang="ja-JP" b="1" dirty="0"/>
          </a:p>
          <a:p>
            <a:pPr marL="0" indent="0">
              <a:buNone/>
            </a:pPr>
            <a:r>
              <a:rPr lang="ja-JP" altLang="en-US" b="1" dirty="0"/>
              <a:t>９月</a:t>
            </a:r>
            <a:r>
              <a:rPr lang="en-US" altLang="ja-JP" b="1" dirty="0"/>
              <a:t>7</a:t>
            </a:r>
            <a:r>
              <a:rPr lang="ja-JP" altLang="en-US" b="1" dirty="0"/>
              <a:t>日　アクトの森活動</a:t>
            </a:r>
          </a:p>
          <a:p>
            <a:pPr marL="0" indent="0">
              <a:buNone/>
            </a:pPr>
            <a:r>
              <a:rPr lang="ja-JP" altLang="en-US" b="1" dirty="0"/>
              <a:t>　</a:t>
            </a:r>
            <a:r>
              <a:rPr lang="en-US" altLang="ja-JP" b="1" dirty="0"/>
              <a:t>9</a:t>
            </a:r>
            <a:r>
              <a:rPr lang="ja-JP" altLang="en-US" b="1" dirty="0"/>
              <a:t>時～</a:t>
            </a:r>
            <a:r>
              <a:rPr lang="en-US" altLang="ja-JP" b="1" dirty="0"/>
              <a:t>12</a:t>
            </a:r>
            <a:r>
              <a:rPr lang="ja-JP" altLang="en-US" b="1" dirty="0"/>
              <a:t>時</a:t>
            </a:r>
            <a:r>
              <a:rPr lang="en-US" altLang="ja-JP" b="1" dirty="0"/>
              <a:t>30</a:t>
            </a:r>
            <a:r>
              <a:rPr lang="ja-JP" altLang="en-US" b="1" dirty="0"/>
              <a:t>分</a:t>
            </a:r>
          </a:p>
          <a:p>
            <a:pPr marL="0" indent="0">
              <a:buNone/>
            </a:pPr>
            <a:r>
              <a:rPr lang="ja-JP" altLang="en-US" b="1" dirty="0"/>
              <a:t>　ロータリー～村上　新井 　</a:t>
            </a:r>
          </a:p>
          <a:p>
            <a:pPr marL="0" indent="0">
              <a:buNone/>
            </a:pPr>
            <a:r>
              <a:rPr lang="ja-JP" altLang="en-US" b="1" dirty="0"/>
              <a:t>　アクト：アルソック～森口智尋　井上剛明　　クラフティア～松岡大也</a:t>
            </a:r>
          </a:p>
          <a:p>
            <a:endParaRPr lang="ja-JP" altLang="en-US" b="1" dirty="0"/>
          </a:p>
          <a:p>
            <a:pPr marL="0" indent="0">
              <a:lnSpc>
                <a:spcPct val="120000"/>
              </a:lnSpc>
              <a:buNone/>
            </a:pPr>
            <a:r>
              <a:rPr lang="ja-JP" altLang="en-US" b="1" dirty="0"/>
              <a:t>　当日は阿蘇とはいえ、かなり暑く急斜面＆スズメバチ（小柄ですが）の攻撃を避けながらの作業となりました。</a:t>
            </a:r>
            <a:endParaRPr lang="en-US" altLang="ja-JP" b="1" dirty="0"/>
          </a:p>
          <a:p>
            <a:pPr marL="0" indent="0">
              <a:lnSpc>
                <a:spcPct val="120000"/>
              </a:lnSpc>
              <a:buNone/>
            </a:pPr>
            <a:r>
              <a:rPr lang="ja-JP" altLang="en-US" b="1" dirty="0"/>
              <a:t>目的は植樹ですが、その前に除草をしなければ植樹場所も確保できないうえ、昨年以前に植樹した木々が雑草に負けてしまうので必須の作業となります。</a:t>
            </a:r>
          </a:p>
          <a:p>
            <a:pPr marL="0" indent="0">
              <a:lnSpc>
                <a:spcPct val="120000"/>
              </a:lnSpc>
              <a:buNone/>
            </a:pPr>
            <a:r>
              <a:rPr lang="ja-JP" altLang="en-US" b="1" dirty="0"/>
              <a:t>これが思いのほかキツイ作業で、私と村上さんはアイコンタクトで意思疎通が図れるほど頻繁に休憩をとっていました。我々の年代には不向きなイベントであることは間違いありません！！！</a:t>
            </a:r>
          </a:p>
          <a:p>
            <a:pPr marL="0" indent="0">
              <a:lnSpc>
                <a:spcPct val="120000"/>
              </a:lnSpc>
              <a:buNone/>
            </a:pPr>
            <a:r>
              <a:rPr lang="ja-JP" altLang="en-US" b="1" dirty="0"/>
              <a:t>アクトの方々から予定時間を超過しながらも無事に作業を終え、アクトの皆様からお礼と次回への参加を求められましたが、未だに決心がつきません。</a:t>
            </a:r>
          </a:p>
          <a:p>
            <a:pPr marL="0" indent="0">
              <a:lnSpc>
                <a:spcPct val="120000"/>
              </a:lnSpc>
              <a:buNone/>
            </a:pPr>
            <a:r>
              <a:rPr lang="ja-JP" altLang="en-US" b="1" dirty="0"/>
              <a:t>これからもできる範囲でローターアクトを応援して参ります。</a:t>
            </a:r>
          </a:p>
        </p:txBody>
      </p:sp>
    </p:spTree>
    <p:extLst>
      <p:ext uri="{BB962C8B-B14F-4D97-AF65-F5344CB8AC3E}">
        <p14:creationId xmlns:p14="http://schemas.microsoft.com/office/powerpoint/2010/main" val="47310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図 1" descr="森の中を歩いている人たち&#10;&#10;自動的に生成された説明">
            <a:extLst>
              <a:ext uri="{FF2B5EF4-FFF2-40B4-BE49-F238E27FC236}">
                <a16:creationId xmlns:a16="http://schemas.microsoft.com/office/drawing/2014/main" id="{CAAE495B-6E59-5E34-9ED6-C4927CB90DD9}"/>
              </a:ext>
            </a:extLst>
          </p:cNvPr>
          <p:cNvPicPr>
            <a:picLocks noChangeAspect="1"/>
          </p:cNvPicPr>
          <p:nvPr/>
        </p:nvPicPr>
        <p:blipFill>
          <a:blip r:embed="rId2" cstate="print">
            <a:extLst>
              <a:ext uri="{28A0092B-C50C-407E-A947-70E740481C1C}">
                <a14:useLocalDpi xmlns:a14="http://schemas.microsoft.com/office/drawing/2010/main" val="0"/>
              </a:ext>
            </a:extLst>
          </a:blip>
          <a:srcRect t="16806" r="-2" b="12298"/>
          <a:stretch>
            <a:fillRect/>
          </a:stretch>
        </p:blipFill>
        <p:spPr>
          <a:xfrm>
            <a:off x="321730" y="321732"/>
            <a:ext cx="5674897" cy="3017405"/>
          </a:xfrm>
          <a:prstGeom prst="rect">
            <a:avLst/>
          </a:prstGeom>
        </p:spPr>
      </p:pic>
      <p:pic>
        <p:nvPicPr>
          <p:cNvPr id="3" name="図 2" descr="森の中に座っている人たち&#10;&#10;自動的に生成された説明">
            <a:extLst>
              <a:ext uri="{FF2B5EF4-FFF2-40B4-BE49-F238E27FC236}">
                <a16:creationId xmlns:a16="http://schemas.microsoft.com/office/drawing/2014/main" id="{9230D7AF-32FD-A492-8919-4E189D775172}"/>
              </a:ext>
            </a:extLst>
          </p:cNvPr>
          <p:cNvPicPr>
            <a:picLocks noChangeAspect="1"/>
          </p:cNvPicPr>
          <p:nvPr/>
        </p:nvPicPr>
        <p:blipFill>
          <a:blip r:embed="rId3" cstate="print">
            <a:extLst>
              <a:ext uri="{28A0092B-C50C-407E-A947-70E740481C1C}">
                <a14:useLocalDpi xmlns:a14="http://schemas.microsoft.com/office/drawing/2010/main" val="0"/>
              </a:ext>
            </a:extLst>
          </a:blip>
          <a:srcRect t="16115" r="-2" b="18333"/>
          <a:stretch>
            <a:fillRect/>
          </a:stretch>
        </p:blipFill>
        <p:spPr>
          <a:xfrm>
            <a:off x="321730" y="3510853"/>
            <a:ext cx="5674897" cy="2789954"/>
          </a:xfrm>
          <a:prstGeom prst="rect">
            <a:avLst/>
          </a:prstGeom>
        </p:spPr>
      </p:pic>
      <p:pic>
        <p:nvPicPr>
          <p:cNvPr id="4" name="図 3" descr="屋外, 草, 人, フェンス が含まれている画像&#10;&#10;自動的に生成された説明">
            <a:extLst>
              <a:ext uri="{FF2B5EF4-FFF2-40B4-BE49-F238E27FC236}">
                <a16:creationId xmlns:a16="http://schemas.microsoft.com/office/drawing/2014/main" id="{96D9C529-CFFD-F4A7-A4DD-75AB5AB1303C}"/>
              </a:ext>
            </a:extLst>
          </p:cNvPr>
          <p:cNvPicPr>
            <a:picLocks noChangeAspect="1"/>
          </p:cNvPicPr>
          <p:nvPr/>
        </p:nvPicPr>
        <p:blipFill>
          <a:blip r:embed="rId4" cstate="print">
            <a:extLst>
              <a:ext uri="{28A0092B-C50C-407E-A947-70E740481C1C}">
                <a14:useLocalDpi xmlns:a14="http://schemas.microsoft.com/office/drawing/2010/main" val="0"/>
              </a:ext>
            </a:extLst>
          </a:blip>
          <a:srcRect l="13604" r="15211" b="-1"/>
          <a:stretch>
            <a:fillRect/>
          </a:stretch>
        </p:blipFill>
        <p:spPr>
          <a:xfrm>
            <a:off x="6195373" y="321733"/>
            <a:ext cx="5674897" cy="5979074"/>
          </a:xfrm>
          <a:prstGeom prst="rect">
            <a:avLst/>
          </a:prstGeom>
        </p:spPr>
      </p:pic>
    </p:spTree>
    <p:extLst>
      <p:ext uri="{BB962C8B-B14F-4D97-AF65-F5344CB8AC3E}">
        <p14:creationId xmlns:p14="http://schemas.microsoft.com/office/powerpoint/2010/main" val="404747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7023"/>
          </a:xfrm>
        </p:spPr>
        <p:txBody>
          <a:bodyPr/>
          <a:lstStyle/>
          <a:p>
            <a:r>
              <a:rPr kumimoji="1" lang="ja-JP" altLang="en-US" dirty="0"/>
              <a:t>インターアクト関連</a:t>
            </a:r>
          </a:p>
        </p:txBody>
      </p:sp>
      <p:sp>
        <p:nvSpPr>
          <p:cNvPr id="3" name="コンテンツ プレースホルダー 2"/>
          <p:cNvSpPr>
            <a:spLocks noGrp="1"/>
          </p:cNvSpPr>
          <p:nvPr>
            <p:ph idx="1"/>
          </p:nvPr>
        </p:nvSpPr>
        <p:spPr>
          <a:xfrm>
            <a:off x="838200" y="1530626"/>
            <a:ext cx="10515600" cy="4850296"/>
          </a:xfrm>
        </p:spPr>
        <p:txBody>
          <a:bodyPr>
            <a:normAutofit fontScale="77500" lnSpcReduction="20000"/>
          </a:bodyPr>
          <a:lstStyle/>
          <a:p>
            <a:pPr marL="0" indent="0">
              <a:buNone/>
            </a:pPr>
            <a:r>
              <a:rPr lang="ja-JP" altLang="en-US" dirty="0"/>
              <a:t>問題点とその対応</a:t>
            </a:r>
            <a:endParaRPr lang="en-US" altLang="ja-JP" dirty="0"/>
          </a:p>
          <a:p>
            <a:pPr marL="0" indent="0">
              <a:buNone/>
            </a:pPr>
            <a:r>
              <a:rPr lang="ja-JP" altLang="en-US" dirty="0">
                <a:solidFill>
                  <a:srgbClr val="FF0000"/>
                </a:solidFill>
              </a:rPr>
              <a:t>〇国際ロータリのネット上の扱いが「終結」となっている</a:t>
            </a:r>
            <a:endParaRPr lang="en-US" altLang="ja-JP" dirty="0">
              <a:solidFill>
                <a:srgbClr val="FF0000"/>
              </a:solidFill>
            </a:endParaRPr>
          </a:p>
          <a:p>
            <a:pPr marL="0" indent="0">
              <a:buNone/>
            </a:pPr>
            <a:r>
              <a:rPr lang="ja-JP" altLang="en-US" dirty="0"/>
              <a:t>　</a:t>
            </a:r>
            <a:r>
              <a:rPr lang="en-US" altLang="ja-JP" dirty="0"/>
              <a:t>8</a:t>
            </a:r>
            <a:r>
              <a:rPr lang="ja-JP" altLang="en-US" dirty="0"/>
              <a:t>月</a:t>
            </a:r>
            <a:r>
              <a:rPr lang="en-US" altLang="ja-JP" dirty="0"/>
              <a:t>5</a:t>
            </a:r>
            <a:r>
              <a:rPr lang="ja-JP" altLang="en-US" dirty="0"/>
              <a:t>日　</a:t>
            </a:r>
            <a:r>
              <a:rPr lang="ja-JP" altLang="ja-JP" dirty="0"/>
              <a:t>インターアクトクラブ認定フォーム、定款、細則</a:t>
            </a:r>
            <a:endParaRPr lang="en-US" altLang="ja-JP" dirty="0"/>
          </a:p>
          <a:p>
            <a:pPr marL="0" indent="0">
              <a:buNone/>
            </a:pPr>
            <a:r>
              <a:rPr lang="ja-JP" altLang="en-US" dirty="0"/>
              <a:t>　　　　　を</a:t>
            </a:r>
            <a:r>
              <a:rPr lang="ja-JP" altLang="ja-JP" dirty="0"/>
              <a:t>作成</a:t>
            </a:r>
            <a:r>
              <a:rPr lang="ja-JP" altLang="en-US" dirty="0"/>
              <a:t>し国際ロータリーへ提出</a:t>
            </a:r>
            <a:endParaRPr lang="en-US" altLang="ja-JP" dirty="0"/>
          </a:p>
          <a:p>
            <a:pPr marL="0" indent="0">
              <a:buNone/>
            </a:pPr>
            <a:r>
              <a:rPr lang="ja-JP" altLang="en-US" dirty="0"/>
              <a:t>　</a:t>
            </a:r>
            <a:r>
              <a:rPr lang="en-US" altLang="ja-JP" b="1" dirty="0"/>
              <a:t>9</a:t>
            </a:r>
            <a:r>
              <a:rPr lang="ja-JP" altLang="ja-JP" b="1" dirty="0"/>
              <a:t>月</a:t>
            </a:r>
            <a:r>
              <a:rPr lang="en-US" altLang="ja-JP" b="1" dirty="0"/>
              <a:t>17</a:t>
            </a:r>
            <a:r>
              <a:rPr lang="ja-JP" altLang="ja-JP" b="1" dirty="0"/>
              <a:t>日　東明高校インターアクトクラブ結成認定状受領</a:t>
            </a:r>
            <a:r>
              <a:rPr lang="ja-JP" altLang="en-US" dirty="0"/>
              <a:t>　</a:t>
            </a:r>
            <a:r>
              <a:rPr lang="ja-JP" altLang="en-US" b="1" dirty="0">
                <a:solidFill>
                  <a:srgbClr val="FF0000"/>
                </a:solidFill>
              </a:rPr>
              <a:t>「終結」解除</a:t>
            </a:r>
            <a:endParaRPr lang="en-US" altLang="ja-JP" b="1" dirty="0">
              <a:solidFill>
                <a:srgbClr val="FF0000"/>
              </a:solidFill>
            </a:endParaRPr>
          </a:p>
          <a:p>
            <a:pPr marL="0" indent="0">
              <a:buNone/>
            </a:pPr>
            <a:endParaRPr lang="en-US" altLang="ja-JP" dirty="0"/>
          </a:p>
          <a:p>
            <a:pPr marL="0" indent="0">
              <a:buNone/>
            </a:pPr>
            <a:r>
              <a:rPr lang="ja-JP" altLang="en-US" dirty="0">
                <a:solidFill>
                  <a:srgbClr val="FF0000"/>
                </a:solidFill>
              </a:rPr>
              <a:t>〇消極的な活動（継続）</a:t>
            </a:r>
            <a:endParaRPr lang="en-US" altLang="ja-JP" dirty="0">
              <a:solidFill>
                <a:srgbClr val="FF0000"/>
              </a:solidFill>
            </a:endParaRPr>
          </a:p>
          <a:p>
            <a:pPr marL="0" indent="0">
              <a:buNone/>
            </a:pPr>
            <a:r>
              <a:rPr lang="ja-JP" altLang="en-US" dirty="0"/>
              <a:t>　</a:t>
            </a:r>
            <a:r>
              <a:rPr lang="en-US" altLang="ja-JP" dirty="0"/>
              <a:t> 8</a:t>
            </a:r>
            <a:r>
              <a:rPr lang="ja-JP" altLang="ja-JP" dirty="0"/>
              <a:t>月</a:t>
            </a:r>
            <a:r>
              <a:rPr lang="en-US" altLang="ja-JP" dirty="0"/>
              <a:t>19</a:t>
            </a:r>
            <a:r>
              <a:rPr lang="ja-JP" altLang="ja-JP" dirty="0"/>
              <a:t>日　福田会員にインターアクト活性化について相談</a:t>
            </a:r>
            <a:endParaRPr lang="en-US" altLang="ja-JP" dirty="0"/>
          </a:p>
          <a:p>
            <a:pPr marL="0" indent="0">
              <a:buNone/>
            </a:pPr>
            <a:r>
              <a:rPr lang="ja-JP" altLang="en-US" b="1" dirty="0"/>
              <a:t>　</a:t>
            </a:r>
            <a:r>
              <a:rPr lang="en-US" altLang="ja-JP" b="1" dirty="0"/>
              <a:t>9</a:t>
            </a:r>
            <a:r>
              <a:rPr lang="ja-JP" altLang="ja-JP" b="1" dirty="0"/>
              <a:t>月</a:t>
            </a:r>
            <a:r>
              <a:rPr lang="en-US" altLang="ja-JP" b="1" dirty="0"/>
              <a:t>10</a:t>
            </a:r>
            <a:r>
              <a:rPr lang="ja-JP" altLang="ja-JP" b="1" dirty="0"/>
              <a:t>日　東明インターアクトクラブ例会</a:t>
            </a:r>
            <a:r>
              <a:rPr lang="ja-JP" altLang="en-US" b="1" dirty="0"/>
              <a:t>　</a:t>
            </a:r>
            <a:r>
              <a:rPr lang="ja-JP" altLang="ja-JP" b="1" dirty="0"/>
              <a:t>西村、須藤</a:t>
            </a:r>
            <a:r>
              <a:rPr lang="ja-JP" altLang="en-US" b="1" dirty="0"/>
              <a:t>出席</a:t>
            </a:r>
            <a:endParaRPr lang="en-US" altLang="ja-JP" b="1" dirty="0"/>
          </a:p>
          <a:p>
            <a:pPr marL="0" indent="0">
              <a:buNone/>
            </a:pPr>
            <a:r>
              <a:rPr lang="ja-JP" altLang="en-US" dirty="0"/>
              <a:t>　　　　　　</a:t>
            </a:r>
            <a:r>
              <a:rPr lang="ja-JP" altLang="ja-JP" dirty="0">
                <a:solidFill>
                  <a:srgbClr val="0070C0"/>
                </a:solidFill>
              </a:rPr>
              <a:t>大分東阿部会員卓話</a:t>
            </a:r>
            <a:r>
              <a:rPr lang="ja-JP" altLang="en-US" dirty="0">
                <a:solidFill>
                  <a:srgbClr val="0070C0"/>
                </a:solidFill>
              </a:rPr>
              <a:t>→他クラブ活動状況</a:t>
            </a:r>
            <a:endParaRPr lang="en-US" altLang="ja-JP" dirty="0">
              <a:solidFill>
                <a:srgbClr val="0070C0"/>
              </a:solidFill>
            </a:endParaRPr>
          </a:p>
          <a:p>
            <a:pPr marL="0" indent="0">
              <a:buNone/>
            </a:pPr>
            <a:r>
              <a:rPr lang="ja-JP" altLang="en-US" dirty="0"/>
              <a:t>　　　　　　インターアクターは「いろいろな活動をしたい」と前向き</a:t>
            </a:r>
            <a:endParaRPr lang="en-US" altLang="ja-JP" dirty="0"/>
          </a:p>
          <a:p>
            <a:pPr marL="0" indent="0">
              <a:buNone/>
            </a:pPr>
            <a:r>
              <a:rPr lang="ja-JP" altLang="en-US" b="1" dirty="0"/>
              <a:t>　</a:t>
            </a:r>
            <a:r>
              <a:rPr lang="en-US" altLang="ja-JP" b="1" dirty="0"/>
              <a:t>10</a:t>
            </a:r>
            <a:r>
              <a:rPr lang="ja-JP" altLang="ja-JP" b="1" dirty="0"/>
              <a:t>月</a:t>
            </a:r>
            <a:r>
              <a:rPr lang="en-US" altLang="ja-JP" b="1" dirty="0"/>
              <a:t>23</a:t>
            </a:r>
            <a:r>
              <a:rPr lang="ja-JP" altLang="ja-JP" b="1" dirty="0"/>
              <a:t>日　大分商業インターアクトクラブの例会</a:t>
            </a:r>
            <a:r>
              <a:rPr lang="ja-JP" altLang="en-US" b="1" dirty="0"/>
              <a:t>　</a:t>
            </a:r>
            <a:r>
              <a:rPr lang="ja-JP" altLang="ja-JP" b="1" dirty="0"/>
              <a:t>西村会員出席</a:t>
            </a:r>
            <a:endParaRPr lang="en-US" altLang="ja-JP" b="1" dirty="0"/>
          </a:p>
          <a:p>
            <a:pPr marL="0" indent="0">
              <a:buNone/>
            </a:pPr>
            <a:r>
              <a:rPr lang="ja-JP" altLang="en-US" dirty="0"/>
              <a:t>　　　　　　活動状況を大分東明高校インターアクトへ紹介</a:t>
            </a:r>
            <a:endParaRPr lang="en-US" altLang="ja-JP" dirty="0"/>
          </a:p>
        </p:txBody>
      </p:sp>
    </p:spTree>
    <p:extLst>
      <p:ext uri="{BB962C8B-B14F-4D97-AF65-F5344CB8AC3E}">
        <p14:creationId xmlns:p14="http://schemas.microsoft.com/office/powerpoint/2010/main" val="864769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884583" y="1123121"/>
            <a:ext cx="10966173" cy="4562062"/>
          </a:xfrm>
        </p:spPr>
        <p:txBody>
          <a:bodyPr>
            <a:normAutofit fontScale="92500" lnSpcReduction="10000"/>
          </a:bodyPr>
          <a:lstStyle/>
          <a:p>
            <a:pPr marL="0" indent="0">
              <a:buNone/>
            </a:pPr>
            <a:r>
              <a:rPr lang="ja-JP" altLang="en-US" dirty="0"/>
              <a:t>その他活動</a:t>
            </a:r>
            <a:endParaRPr lang="en-US" altLang="ja-JP" dirty="0"/>
          </a:p>
          <a:p>
            <a:pPr marL="0" indent="0">
              <a:buNone/>
            </a:pPr>
            <a:endParaRPr lang="en-US" altLang="ja-JP" dirty="0"/>
          </a:p>
          <a:p>
            <a:pPr marL="0" indent="0">
              <a:buNone/>
            </a:pPr>
            <a:r>
              <a:rPr lang="en-US" altLang="ja-JP" b="1" dirty="0"/>
              <a:t>6</a:t>
            </a:r>
            <a:r>
              <a:rPr lang="ja-JP" altLang="ja-JP" b="1" dirty="0"/>
              <a:t>月</a:t>
            </a:r>
            <a:r>
              <a:rPr lang="en-US" altLang="ja-JP" b="1" dirty="0"/>
              <a:t>14</a:t>
            </a:r>
            <a:r>
              <a:rPr lang="ja-JP" altLang="ja-JP" b="1" dirty="0"/>
              <a:t>日　インターアクト指導者研修会（大原学園）西村、須藤</a:t>
            </a:r>
            <a:endParaRPr lang="en-US" altLang="ja-JP" b="1" dirty="0"/>
          </a:p>
          <a:p>
            <a:pPr marL="0" indent="0">
              <a:buNone/>
            </a:pPr>
            <a:endParaRPr lang="ja-JP" altLang="ja-JP" b="1" dirty="0"/>
          </a:p>
          <a:p>
            <a:pPr marL="0" indent="0">
              <a:buNone/>
            </a:pPr>
            <a:r>
              <a:rPr lang="en-US" altLang="ja-JP" b="1" dirty="0"/>
              <a:t>8</a:t>
            </a:r>
            <a:r>
              <a:rPr lang="ja-JP" altLang="ja-JP" b="1" dirty="0"/>
              <a:t>月</a:t>
            </a:r>
            <a:r>
              <a:rPr lang="en-US" altLang="ja-JP" b="1" dirty="0"/>
              <a:t>02</a:t>
            </a:r>
            <a:r>
              <a:rPr lang="ja-JP" altLang="ja-JP" b="1" dirty="0"/>
              <a:t>日</a:t>
            </a:r>
            <a:r>
              <a:rPr lang="ja-JP" altLang="en-US" b="1" dirty="0"/>
              <a:t>～</a:t>
            </a:r>
            <a:r>
              <a:rPr lang="ja-JP" altLang="ja-JP" b="1" dirty="0"/>
              <a:t>インターアクト年次大会出席</a:t>
            </a:r>
            <a:endParaRPr lang="en-US" altLang="ja-JP" b="1" dirty="0"/>
          </a:p>
          <a:p>
            <a:pPr marL="0" indent="0">
              <a:buNone/>
            </a:pPr>
            <a:r>
              <a:rPr lang="ja-JP" altLang="en-US" dirty="0"/>
              <a:t>　　　　　</a:t>
            </a:r>
            <a:r>
              <a:rPr lang="ja-JP" altLang="ja-JP" b="1" dirty="0"/>
              <a:t>（</a:t>
            </a:r>
            <a:r>
              <a:rPr lang="en-US" altLang="ja-JP" b="1" dirty="0"/>
              <a:t>1</a:t>
            </a:r>
            <a:r>
              <a:rPr lang="ja-JP" altLang="ja-JP" b="1" dirty="0"/>
              <a:t>日目　日本文理大湯布院研修所）西村、須藤</a:t>
            </a:r>
          </a:p>
          <a:p>
            <a:pPr marL="0" indent="0">
              <a:buNone/>
            </a:pPr>
            <a:r>
              <a:rPr lang="ja-JP" altLang="en-US" b="1" dirty="0"/>
              <a:t>　　　　　</a:t>
            </a:r>
            <a:r>
              <a:rPr lang="ja-JP" altLang="ja-JP" b="1" dirty="0"/>
              <a:t>（</a:t>
            </a:r>
            <a:r>
              <a:rPr lang="en-US" altLang="ja-JP" b="1" dirty="0"/>
              <a:t>2</a:t>
            </a:r>
            <a:r>
              <a:rPr lang="ja-JP" altLang="ja-JP" b="1" dirty="0"/>
              <a:t>日目　　　　　同上　　　　　）西村、須藤</a:t>
            </a:r>
            <a:endParaRPr lang="en-US" altLang="ja-JP" b="1" dirty="0"/>
          </a:p>
          <a:p>
            <a:pPr marL="0" indent="0">
              <a:buNone/>
            </a:pPr>
            <a:endParaRPr lang="en-US" altLang="ja-JP" dirty="0"/>
          </a:p>
          <a:p>
            <a:pPr marL="0" indent="0">
              <a:buNone/>
            </a:pPr>
            <a:r>
              <a:rPr lang="en-US" altLang="ja-JP" b="1" dirty="0"/>
              <a:t>9</a:t>
            </a:r>
            <a:r>
              <a:rPr lang="ja-JP" altLang="ja-JP" b="1" dirty="0"/>
              <a:t>月</a:t>
            </a:r>
            <a:r>
              <a:rPr lang="en-US" altLang="ja-JP" b="1" dirty="0"/>
              <a:t>26</a:t>
            </a:r>
            <a:r>
              <a:rPr lang="ja-JP" altLang="ja-JP" b="1" dirty="0"/>
              <a:t>日　青少年奉仕委員会　懇親会（五十六屋＋α）</a:t>
            </a:r>
            <a:endParaRPr lang="en-US" altLang="ja-JP" b="1" dirty="0"/>
          </a:p>
          <a:p>
            <a:pPr marL="0" indent="0">
              <a:buNone/>
            </a:pPr>
            <a:r>
              <a:rPr lang="ja-JP" altLang="en-US" b="1" dirty="0"/>
              <a:t>　　　　　</a:t>
            </a:r>
            <a:r>
              <a:rPr lang="ja-JP" altLang="ja-JP" b="1" dirty="0"/>
              <a:t>新井、西村、村上、三又</a:t>
            </a:r>
            <a:r>
              <a:rPr lang="ja-JP" altLang="en-US" b="1" dirty="0"/>
              <a:t>、須藤　参加</a:t>
            </a:r>
            <a:endParaRPr lang="ja-JP" altLang="ja-JP" b="1" dirty="0"/>
          </a:p>
          <a:p>
            <a:pPr marL="0" indent="0">
              <a:buNone/>
            </a:pPr>
            <a:endParaRPr lang="ja-JP" altLang="ja-JP" dirty="0"/>
          </a:p>
          <a:p>
            <a:pPr marL="0" indent="0">
              <a:buNone/>
            </a:pPr>
            <a:endParaRPr lang="en-US" altLang="ja-JP" dirty="0"/>
          </a:p>
        </p:txBody>
      </p:sp>
    </p:spTree>
    <p:extLst>
      <p:ext uri="{BB962C8B-B14F-4D97-AF65-F5344CB8AC3E}">
        <p14:creationId xmlns:p14="http://schemas.microsoft.com/office/powerpoint/2010/main" val="371070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3812" y="495918"/>
            <a:ext cx="10515600" cy="787813"/>
          </a:xfrm>
        </p:spPr>
        <p:txBody>
          <a:bodyPr>
            <a:normAutofit/>
          </a:bodyPr>
          <a:lstStyle/>
          <a:p>
            <a:r>
              <a:rPr kumimoji="1" lang="ja-JP" altLang="en-US" sz="2800" dirty="0"/>
              <a:t>大分東明高校インターアクト例会</a:t>
            </a:r>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32852" y="1500602"/>
            <a:ext cx="6429482" cy="4721294"/>
          </a:xfrm>
        </p:spPr>
      </p:pic>
      <p:sp>
        <p:nvSpPr>
          <p:cNvPr id="11" name="テキスト ボックス 10"/>
          <p:cNvSpPr txBox="1"/>
          <p:nvPr/>
        </p:nvSpPr>
        <p:spPr>
          <a:xfrm>
            <a:off x="823812" y="1967948"/>
            <a:ext cx="3370501" cy="1107996"/>
          </a:xfrm>
          <a:prstGeom prst="rect">
            <a:avLst/>
          </a:prstGeom>
          <a:noFill/>
        </p:spPr>
        <p:txBody>
          <a:bodyPr wrap="square" rtlCol="0">
            <a:spAutoFit/>
          </a:bodyPr>
          <a:lstStyle/>
          <a:p>
            <a:r>
              <a:rPr kumimoji="1" lang="ja-JP" altLang="en-US" sz="2400" dirty="0"/>
              <a:t>大分東ロータリクラブ</a:t>
            </a:r>
            <a:endParaRPr kumimoji="1" lang="en-US" altLang="ja-JP" sz="2400" dirty="0"/>
          </a:p>
          <a:p>
            <a:r>
              <a:rPr kumimoji="1" lang="ja-JP" altLang="en-US" sz="2400" dirty="0">
                <a:solidFill>
                  <a:srgbClr val="0070C0"/>
                </a:solidFill>
              </a:rPr>
              <a:t>阿部克哉会員</a:t>
            </a:r>
            <a:r>
              <a:rPr kumimoji="1" lang="ja-JP" altLang="en-US" sz="2400" dirty="0"/>
              <a:t>の卓話</a:t>
            </a:r>
            <a:endParaRPr kumimoji="1" lang="en-US" altLang="ja-JP" sz="2400" dirty="0"/>
          </a:p>
          <a:p>
            <a:endParaRPr kumimoji="1" lang="ja-JP" altLang="en-US" dirty="0"/>
          </a:p>
        </p:txBody>
      </p:sp>
      <p:sp>
        <p:nvSpPr>
          <p:cNvPr id="3" name="テキスト ボックス 2"/>
          <p:cNvSpPr txBox="1"/>
          <p:nvPr/>
        </p:nvSpPr>
        <p:spPr>
          <a:xfrm>
            <a:off x="1053548" y="3737113"/>
            <a:ext cx="2862469" cy="923330"/>
          </a:xfrm>
          <a:prstGeom prst="rect">
            <a:avLst/>
          </a:prstGeom>
          <a:noFill/>
        </p:spPr>
        <p:txBody>
          <a:bodyPr wrap="square" rtlCol="0">
            <a:spAutoFit/>
          </a:bodyPr>
          <a:lstStyle/>
          <a:p>
            <a:r>
              <a:rPr lang="ja-JP" altLang="en-US" dirty="0"/>
              <a:t>インターアクターは「いろいろな活動をしたい」と前向き</a:t>
            </a:r>
            <a:endParaRPr lang="en-US" altLang="ja-JP" dirty="0"/>
          </a:p>
        </p:txBody>
      </p:sp>
    </p:spTree>
    <p:extLst>
      <p:ext uri="{BB962C8B-B14F-4D97-AF65-F5344CB8AC3E}">
        <p14:creationId xmlns:p14="http://schemas.microsoft.com/office/powerpoint/2010/main" val="3585185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2800" b="1" dirty="0"/>
              <a:t>インターアクト指導者研修会（大原学園）</a:t>
            </a:r>
            <a:endParaRPr kumimoji="1" lang="ja-JP" altLang="en-US" sz="28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0195" y="1661906"/>
            <a:ext cx="5801784" cy="4351338"/>
          </a:xfrm>
        </p:spPr>
      </p:pic>
      <p:sp>
        <p:nvSpPr>
          <p:cNvPr id="5" name="テキスト ボックス 4"/>
          <p:cNvSpPr txBox="1"/>
          <p:nvPr/>
        </p:nvSpPr>
        <p:spPr>
          <a:xfrm>
            <a:off x="586409" y="2574235"/>
            <a:ext cx="4641574" cy="2031325"/>
          </a:xfrm>
          <a:prstGeom prst="rect">
            <a:avLst/>
          </a:prstGeom>
          <a:noFill/>
        </p:spPr>
        <p:txBody>
          <a:bodyPr wrap="square" rtlCol="0">
            <a:spAutoFit/>
          </a:bodyPr>
          <a:lstStyle/>
          <a:p>
            <a:r>
              <a:rPr kumimoji="1" lang="ja-JP" altLang="en-US" dirty="0"/>
              <a:t>参加者</a:t>
            </a:r>
            <a:endParaRPr kumimoji="1" lang="en-US" altLang="ja-JP" dirty="0"/>
          </a:p>
          <a:p>
            <a:endParaRPr lang="en-US" altLang="ja-JP" dirty="0"/>
          </a:p>
          <a:p>
            <a:r>
              <a:rPr kumimoji="1" lang="ja-JP" altLang="en-US" dirty="0"/>
              <a:t>インターアクト　　　　　　</a:t>
            </a:r>
            <a:r>
              <a:rPr kumimoji="1" lang="en-US" altLang="ja-JP" dirty="0"/>
              <a:t>31</a:t>
            </a:r>
            <a:r>
              <a:rPr kumimoji="1" lang="ja-JP" altLang="en-US" dirty="0"/>
              <a:t>名</a:t>
            </a:r>
            <a:endParaRPr kumimoji="1" lang="en-US" altLang="ja-JP" dirty="0"/>
          </a:p>
          <a:p>
            <a:r>
              <a:rPr lang="ja-JP" altLang="en-US" dirty="0">
                <a:solidFill>
                  <a:srgbClr val="0070C0"/>
                </a:solidFill>
              </a:rPr>
              <a:t>（大分東明高校インターアクト参加せず）</a:t>
            </a:r>
            <a:endParaRPr kumimoji="1" lang="en-US" altLang="ja-JP" dirty="0">
              <a:solidFill>
                <a:srgbClr val="0070C0"/>
              </a:solidFill>
            </a:endParaRPr>
          </a:p>
          <a:p>
            <a:r>
              <a:rPr lang="ja-JP" altLang="en-US" dirty="0"/>
              <a:t>インターアクト顧問の先生　</a:t>
            </a:r>
            <a:r>
              <a:rPr lang="en-US" altLang="ja-JP" dirty="0"/>
              <a:t>10</a:t>
            </a:r>
            <a:r>
              <a:rPr lang="ja-JP" altLang="en-US" dirty="0"/>
              <a:t>名</a:t>
            </a:r>
            <a:endParaRPr lang="en-US" altLang="ja-JP" dirty="0"/>
          </a:p>
          <a:p>
            <a:r>
              <a:rPr lang="ja-JP" altLang="en-US" dirty="0">
                <a:solidFill>
                  <a:srgbClr val="0070C0"/>
                </a:solidFill>
              </a:rPr>
              <a:t>（大分東明高校顧問参加せず）</a:t>
            </a:r>
            <a:endParaRPr lang="en-US" altLang="ja-JP" dirty="0">
              <a:solidFill>
                <a:srgbClr val="0070C0"/>
              </a:solidFill>
            </a:endParaRPr>
          </a:p>
          <a:p>
            <a:r>
              <a:rPr kumimoji="1" lang="ja-JP" altLang="en-US" dirty="0"/>
              <a:t>ロータリアン　　　　　　　</a:t>
            </a:r>
            <a:r>
              <a:rPr kumimoji="1" lang="en-US" altLang="ja-JP" dirty="0"/>
              <a:t>24</a:t>
            </a:r>
            <a:r>
              <a:rPr kumimoji="1" lang="ja-JP" altLang="en-US" dirty="0"/>
              <a:t>名</a:t>
            </a:r>
          </a:p>
        </p:txBody>
      </p:sp>
    </p:spTree>
    <p:extLst>
      <p:ext uri="{BB962C8B-B14F-4D97-AF65-F5344CB8AC3E}">
        <p14:creationId xmlns:p14="http://schemas.microsoft.com/office/powerpoint/2010/main" val="203249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2800" b="1" dirty="0"/>
              <a:t>インターアクト年次大会</a:t>
            </a:r>
            <a:r>
              <a:rPr lang="ja-JP" altLang="en-US" sz="2800" b="1" dirty="0"/>
              <a:t>（</a:t>
            </a:r>
            <a:r>
              <a:rPr lang="ja-JP" altLang="ja-JP" sz="2800" dirty="0"/>
              <a:t>日本文理大湯布院研修所</a:t>
            </a:r>
            <a:r>
              <a:rPr lang="ja-JP" altLang="en-US" sz="2800" dirty="0"/>
              <a:t>）</a:t>
            </a:r>
            <a:br>
              <a:rPr lang="en-US" altLang="ja-JP" sz="2800" dirty="0"/>
            </a:br>
            <a:endParaRPr kumimoji="1" lang="ja-JP" altLang="en-US" sz="28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7027" y="1540565"/>
            <a:ext cx="5891974" cy="4418980"/>
          </a:xfrm>
          <a:prstGeom prst="rect">
            <a:avLst/>
          </a:prstGeom>
        </p:spPr>
      </p:pic>
      <p:sp>
        <p:nvSpPr>
          <p:cNvPr id="7" name="テキスト ボックス 6"/>
          <p:cNvSpPr txBox="1"/>
          <p:nvPr/>
        </p:nvSpPr>
        <p:spPr>
          <a:xfrm>
            <a:off x="1023730" y="2136913"/>
            <a:ext cx="3607905" cy="1384995"/>
          </a:xfrm>
          <a:prstGeom prst="rect">
            <a:avLst/>
          </a:prstGeom>
          <a:noFill/>
        </p:spPr>
        <p:txBody>
          <a:bodyPr wrap="square" rtlCol="0">
            <a:spAutoFit/>
          </a:bodyPr>
          <a:lstStyle/>
          <a:p>
            <a:r>
              <a:rPr kumimoji="1" lang="ja-JP" altLang="en-US" sz="2400" dirty="0"/>
              <a:t>　</a:t>
            </a:r>
            <a:r>
              <a:rPr kumimoji="1" lang="en-US" altLang="ja-JP" sz="2000" dirty="0"/>
              <a:t>17</a:t>
            </a:r>
            <a:r>
              <a:rPr lang="ja-JP" altLang="en-US" sz="2000" dirty="0"/>
              <a:t>インターアクト</a:t>
            </a:r>
            <a:r>
              <a:rPr kumimoji="1" lang="ja-JP" altLang="en-US" sz="2000" dirty="0"/>
              <a:t>クラブ</a:t>
            </a:r>
            <a:endParaRPr kumimoji="1" lang="en-US" altLang="ja-JP" sz="2000" dirty="0"/>
          </a:p>
          <a:p>
            <a:r>
              <a:rPr lang="ja-JP" altLang="en-US" sz="2000" dirty="0"/>
              <a:t>　約</a:t>
            </a:r>
            <a:r>
              <a:rPr lang="en-US" altLang="ja-JP" sz="2000" dirty="0"/>
              <a:t>180</a:t>
            </a:r>
            <a:r>
              <a:rPr lang="ja-JP" altLang="en-US" sz="2000" dirty="0"/>
              <a:t>名が参加</a:t>
            </a:r>
            <a:endParaRPr lang="en-US" altLang="ja-JP" sz="2000" dirty="0"/>
          </a:p>
          <a:p>
            <a:r>
              <a:rPr lang="ja-JP" altLang="en-US" sz="2000" dirty="0"/>
              <a:t>　</a:t>
            </a:r>
            <a:r>
              <a:rPr lang="ja-JP" altLang="en-US" sz="2000" dirty="0">
                <a:solidFill>
                  <a:srgbClr val="0070C0"/>
                </a:solidFill>
              </a:rPr>
              <a:t>（大分東明高校参加せず）</a:t>
            </a:r>
            <a:endParaRPr lang="en-US" altLang="ja-JP" sz="2000" dirty="0">
              <a:solidFill>
                <a:srgbClr val="0070C0"/>
              </a:solidFill>
            </a:endParaRPr>
          </a:p>
          <a:p>
            <a:endParaRPr kumimoji="1" lang="en-US" altLang="ja-JP" sz="2000" dirty="0"/>
          </a:p>
        </p:txBody>
      </p:sp>
    </p:spTree>
    <p:extLst>
      <p:ext uri="{BB962C8B-B14F-4D97-AF65-F5344CB8AC3E}">
        <p14:creationId xmlns:p14="http://schemas.microsoft.com/office/powerpoint/2010/main" val="411323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7205"/>
          </a:xfrm>
        </p:spPr>
        <p:txBody>
          <a:bodyPr/>
          <a:lstStyle/>
          <a:p>
            <a:r>
              <a:rPr kumimoji="1" lang="ja-JP" altLang="en-US" dirty="0"/>
              <a:t>ロータアクト関連</a:t>
            </a:r>
          </a:p>
        </p:txBody>
      </p:sp>
      <p:sp>
        <p:nvSpPr>
          <p:cNvPr id="3" name="コンテンツ プレースホルダー 2"/>
          <p:cNvSpPr>
            <a:spLocks noGrp="1"/>
          </p:cNvSpPr>
          <p:nvPr>
            <p:ph idx="1"/>
          </p:nvPr>
        </p:nvSpPr>
        <p:spPr>
          <a:xfrm>
            <a:off x="838200" y="1252330"/>
            <a:ext cx="10515600" cy="5138531"/>
          </a:xfrm>
        </p:spPr>
        <p:txBody>
          <a:bodyPr>
            <a:normAutofit fontScale="77500" lnSpcReduction="20000"/>
          </a:bodyPr>
          <a:lstStyle/>
          <a:p>
            <a:pPr marL="0" indent="0">
              <a:buNone/>
            </a:pPr>
            <a:r>
              <a:rPr lang="ja-JP" altLang="en-US" dirty="0"/>
              <a:t>会員増強状況</a:t>
            </a:r>
            <a:endParaRPr lang="en-US" altLang="ja-JP" dirty="0"/>
          </a:p>
          <a:p>
            <a:pPr marL="0" indent="0">
              <a:buNone/>
            </a:pPr>
            <a:endParaRPr lang="en-US" altLang="ja-JP" dirty="0"/>
          </a:p>
          <a:p>
            <a:pPr marL="0" indent="0">
              <a:buNone/>
            </a:pPr>
            <a:r>
              <a:rPr lang="en-US" altLang="ja-JP" dirty="0"/>
              <a:t>7</a:t>
            </a:r>
            <a:r>
              <a:rPr lang="ja-JP" altLang="en-US" dirty="0"/>
              <a:t>月時点　アクト会員</a:t>
            </a:r>
            <a:r>
              <a:rPr lang="en-US" altLang="ja-JP" b="1" dirty="0"/>
              <a:t>2</a:t>
            </a:r>
            <a:r>
              <a:rPr lang="ja-JP" altLang="en-US" b="1" dirty="0"/>
              <a:t>名</a:t>
            </a:r>
            <a:endParaRPr lang="en-US" altLang="ja-JP" b="1" dirty="0"/>
          </a:p>
          <a:p>
            <a:pPr marL="0" indent="0">
              <a:buNone/>
            </a:pPr>
            <a:r>
              <a:rPr kumimoji="1" lang="ja-JP" altLang="en-US" dirty="0"/>
              <a:t>　　　　　　　　⇓</a:t>
            </a:r>
            <a:endParaRPr kumimoji="1" lang="en-US" altLang="ja-JP" dirty="0"/>
          </a:p>
          <a:p>
            <a:pPr marL="0" indent="0">
              <a:buNone/>
            </a:pPr>
            <a:r>
              <a:rPr lang="ja-JP" altLang="en-US" dirty="0"/>
              <a:t>現状　　　アクト会員</a:t>
            </a:r>
            <a:r>
              <a:rPr lang="en-US" altLang="ja-JP" b="1" dirty="0"/>
              <a:t>8</a:t>
            </a:r>
            <a:r>
              <a:rPr lang="ja-JP" altLang="ja-JP" b="1" dirty="0"/>
              <a:t>名</a:t>
            </a:r>
          </a:p>
          <a:p>
            <a:pPr marL="0" indent="0">
              <a:buNone/>
            </a:pPr>
            <a:r>
              <a:rPr lang="en-US" altLang="ja-JP" dirty="0"/>
              <a:t>	</a:t>
            </a:r>
            <a:r>
              <a:rPr lang="ja-JP" altLang="ja-JP" dirty="0"/>
              <a:t>氏名</a:t>
            </a:r>
            <a:r>
              <a:rPr lang="en-US" altLang="ja-JP" dirty="0"/>
              <a:t>	</a:t>
            </a:r>
            <a:r>
              <a:rPr lang="ja-JP" altLang="ja-JP" dirty="0"/>
              <a:t>　　　</a:t>
            </a:r>
            <a:r>
              <a:rPr lang="en-US" altLang="ja-JP" dirty="0"/>
              <a:t>	</a:t>
            </a:r>
            <a:r>
              <a:rPr lang="ja-JP" altLang="ja-JP" dirty="0"/>
              <a:t>　　　　　勤務先</a:t>
            </a:r>
          </a:p>
          <a:p>
            <a:pPr marL="457200" lvl="1" indent="0">
              <a:buNone/>
            </a:pPr>
            <a:r>
              <a:rPr lang="ja-JP" altLang="ja-JP" dirty="0"/>
              <a:t>会長　塩田　純平　</a:t>
            </a:r>
            <a:r>
              <a:rPr lang="ja-JP" altLang="en-US" dirty="0"/>
              <a:t>　　　</a:t>
            </a:r>
            <a:r>
              <a:rPr lang="ja-JP" altLang="ja-JP" dirty="0"/>
              <a:t>住友生命保険相互会社</a:t>
            </a:r>
            <a:r>
              <a:rPr lang="ja-JP" altLang="en-US" dirty="0"/>
              <a:t>　</a:t>
            </a:r>
            <a:r>
              <a:rPr lang="ja-JP" altLang="ja-JP" dirty="0"/>
              <a:t>大分支社</a:t>
            </a:r>
          </a:p>
          <a:p>
            <a:pPr marL="457200" lvl="1" indent="0">
              <a:buNone/>
            </a:pPr>
            <a:r>
              <a:rPr lang="ja-JP" altLang="ja-JP" dirty="0"/>
              <a:t>幹事　松岡　大也</a:t>
            </a:r>
            <a:r>
              <a:rPr lang="ja-JP" altLang="en-US" dirty="0"/>
              <a:t>　　　　株式会社クラフティア　大分支店　</a:t>
            </a:r>
            <a:endParaRPr lang="ja-JP" altLang="ja-JP" dirty="0"/>
          </a:p>
          <a:p>
            <a:pPr marL="457200" lvl="1" indent="0">
              <a:buNone/>
            </a:pPr>
            <a:r>
              <a:rPr lang="ja-JP" altLang="en-US" dirty="0"/>
              <a:t>会員　</a:t>
            </a:r>
            <a:r>
              <a:rPr lang="ja-JP" altLang="ja-JP" dirty="0"/>
              <a:t>石橋　歩実</a:t>
            </a:r>
            <a:r>
              <a:rPr lang="ja-JP" altLang="en-US" dirty="0"/>
              <a:t>　　　　</a:t>
            </a:r>
            <a:r>
              <a:rPr lang="ja-JP" altLang="ja-JP" dirty="0"/>
              <a:t>大分エル・エヌ・ジー株式会社</a:t>
            </a:r>
          </a:p>
          <a:p>
            <a:pPr marL="457200" lvl="1" indent="0">
              <a:buNone/>
            </a:pPr>
            <a:r>
              <a:rPr lang="ja-JP" altLang="en-US" dirty="0"/>
              <a:t>会員　</a:t>
            </a:r>
            <a:r>
              <a:rPr lang="ja-JP" altLang="ja-JP" dirty="0"/>
              <a:t>福山　智子</a:t>
            </a:r>
            <a:r>
              <a:rPr lang="ja-JP" altLang="en-US" dirty="0"/>
              <a:t>　　　　</a:t>
            </a:r>
            <a:r>
              <a:rPr lang="ja-JP" altLang="ja-JP" dirty="0"/>
              <a:t>九州電力株式会社　大分支店</a:t>
            </a:r>
          </a:p>
          <a:p>
            <a:pPr marL="457200" lvl="1" indent="0">
              <a:buNone/>
            </a:pPr>
            <a:r>
              <a:rPr lang="ja-JP" altLang="en-US" dirty="0"/>
              <a:t>会員　</a:t>
            </a:r>
            <a:r>
              <a:rPr lang="ja-JP" altLang="ja-JP" dirty="0"/>
              <a:t>石井　宏輝</a:t>
            </a:r>
            <a:r>
              <a:rPr lang="en-US" altLang="ja-JP" dirty="0"/>
              <a:t>	</a:t>
            </a:r>
            <a:r>
              <a:rPr lang="ja-JP" altLang="en-US" dirty="0"/>
              <a:t>　　　</a:t>
            </a:r>
            <a:r>
              <a:rPr lang="ja-JP" altLang="ja-JP" dirty="0"/>
              <a:t>九州電力株式会社　大分支店</a:t>
            </a:r>
          </a:p>
          <a:p>
            <a:pPr marL="457200" lvl="1" indent="0">
              <a:buNone/>
            </a:pPr>
            <a:r>
              <a:rPr lang="ja-JP" altLang="en-US" dirty="0"/>
              <a:t>会員　</a:t>
            </a:r>
            <a:r>
              <a:rPr lang="ja-JP" altLang="ja-JP" dirty="0"/>
              <a:t>森口　智尋</a:t>
            </a:r>
            <a:r>
              <a:rPr lang="en-US" altLang="ja-JP" dirty="0"/>
              <a:t>	</a:t>
            </a:r>
            <a:r>
              <a:rPr lang="ja-JP" altLang="en-US" dirty="0"/>
              <a:t>　　　</a:t>
            </a:r>
            <a:r>
              <a:rPr lang="en-US" altLang="ja-JP" dirty="0"/>
              <a:t>ALSOK</a:t>
            </a:r>
            <a:r>
              <a:rPr lang="ja-JP" altLang="ja-JP" dirty="0"/>
              <a:t>株式会社　大分支社</a:t>
            </a:r>
          </a:p>
          <a:p>
            <a:pPr marL="457200" lvl="1" indent="0">
              <a:buNone/>
            </a:pPr>
            <a:r>
              <a:rPr lang="ja-JP" altLang="en-US" dirty="0"/>
              <a:t>会員　</a:t>
            </a:r>
            <a:r>
              <a:rPr lang="ja-JP" altLang="ja-JP" dirty="0"/>
              <a:t>井上　剛明</a:t>
            </a:r>
            <a:r>
              <a:rPr lang="en-US" altLang="ja-JP" dirty="0"/>
              <a:t>	</a:t>
            </a:r>
            <a:r>
              <a:rPr lang="ja-JP" altLang="en-US" dirty="0"/>
              <a:t>　　　</a:t>
            </a:r>
            <a:r>
              <a:rPr lang="en-US" altLang="ja-JP" dirty="0"/>
              <a:t>ALSOK</a:t>
            </a:r>
            <a:r>
              <a:rPr lang="ja-JP" altLang="ja-JP" dirty="0"/>
              <a:t>株式会社　大分支社</a:t>
            </a:r>
          </a:p>
          <a:p>
            <a:pPr marL="457200" lvl="1" indent="0">
              <a:buNone/>
            </a:pPr>
            <a:r>
              <a:rPr lang="ja-JP" altLang="en-US" dirty="0"/>
              <a:t>会員　</a:t>
            </a:r>
            <a:r>
              <a:rPr lang="ja-JP" altLang="ja-JP" dirty="0"/>
              <a:t>野﨑　重史</a:t>
            </a:r>
            <a:r>
              <a:rPr lang="ja-JP" altLang="en-US" dirty="0"/>
              <a:t>　　　　光</a:t>
            </a:r>
            <a:r>
              <a:rPr lang="ja-JP" altLang="ja-JP" dirty="0"/>
              <a:t>和産業株式会社</a:t>
            </a:r>
            <a:endParaRPr lang="en-US" altLang="ja-JP" dirty="0"/>
          </a:p>
          <a:p>
            <a:pPr marL="457200" lvl="1" indent="0">
              <a:buNone/>
            </a:pPr>
            <a:r>
              <a:rPr lang="ja-JP" altLang="en-US" dirty="0"/>
              <a:t>ご協力ありがとうございます。</a:t>
            </a:r>
            <a:endParaRPr lang="ja-JP" altLang="ja-JP" dirty="0"/>
          </a:p>
          <a:p>
            <a:pPr marL="0" indent="0">
              <a:buNone/>
            </a:pPr>
            <a:r>
              <a:rPr kumimoji="1" lang="ja-JP" altLang="en-US" b="1" dirty="0">
                <a:solidFill>
                  <a:srgbClr val="FF0000"/>
                </a:solidFill>
              </a:rPr>
              <a:t>今後さらなる会員増強をお願いします。</a:t>
            </a:r>
          </a:p>
        </p:txBody>
      </p:sp>
    </p:spTree>
    <p:extLst>
      <p:ext uri="{BB962C8B-B14F-4D97-AF65-F5344CB8AC3E}">
        <p14:creationId xmlns:p14="http://schemas.microsoft.com/office/powerpoint/2010/main" val="351485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dirty="0"/>
              <a:t>活動状況</a:t>
            </a:r>
          </a:p>
        </p:txBody>
      </p:sp>
      <p:sp>
        <p:nvSpPr>
          <p:cNvPr id="3" name="コンテンツ プレースホルダー 2"/>
          <p:cNvSpPr>
            <a:spLocks noGrp="1"/>
          </p:cNvSpPr>
          <p:nvPr>
            <p:ph idx="1"/>
          </p:nvPr>
        </p:nvSpPr>
        <p:spPr>
          <a:xfrm>
            <a:off x="838200" y="1451113"/>
            <a:ext cx="10515600" cy="4725850"/>
          </a:xfrm>
        </p:spPr>
        <p:txBody>
          <a:bodyPr>
            <a:normAutofit fontScale="77500" lnSpcReduction="20000"/>
          </a:bodyPr>
          <a:lstStyle/>
          <a:p>
            <a:pPr marL="0" indent="0">
              <a:buNone/>
            </a:pPr>
            <a:r>
              <a:rPr lang="en-US" altLang="ja-JP" b="1" dirty="0"/>
              <a:t>8</a:t>
            </a:r>
            <a:r>
              <a:rPr lang="ja-JP" altLang="ja-JP" b="1" dirty="0"/>
              <a:t>月</a:t>
            </a:r>
            <a:r>
              <a:rPr lang="en-US" altLang="ja-JP" b="1" dirty="0"/>
              <a:t>27</a:t>
            </a:r>
            <a:r>
              <a:rPr lang="ja-JP" altLang="ja-JP" b="1" dirty="0"/>
              <a:t>日　大分ローターアクト顔見見せ例会</a:t>
            </a:r>
          </a:p>
          <a:p>
            <a:pPr marL="0" indent="0">
              <a:buNone/>
            </a:pPr>
            <a:r>
              <a:rPr lang="ja-JP" altLang="ja-JP" dirty="0"/>
              <a:t>　　　例会出席者：アクト</a:t>
            </a:r>
            <a:r>
              <a:rPr lang="en-US" altLang="ja-JP" dirty="0"/>
              <a:t>8</a:t>
            </a:r>
            <a:r>
              <a:rPr lang="ja-JP" altLang="ja-JP" dirty="0"/>
              <a:t>名（全員）、ロータリアン</a:t>
            </a:r>
            <a:r>
              <a:rPr lang="en-US" altLang="ja-JP" dirty="0"/>
              <a:t>4</a:t>
            </a:r>
            <a:r>
              <a:rPr lang="ja-JP" altLang="ja-JP" dirty="0"/>
              <a:t>名　</a:t>
            </a:r>
            <a:endParaRPr lang="en-US" altLang="ja-JP" dirty="0"/>
          </a:p>
          <a:p>
            <a:pPr marL="0" indent="0">
              <a:buNone/>
            </a:pPr>
            <a:r>
              <a:rPr lang="ja-JP" altLang="en-US" dirty="0"/>
              <a:t>　　　</a:t>
            </a:r>
            <a:r>
              <a:rPr lang="ja-JP" altLang="ja-JP" dirty="0"/>
              <a:t>参加者：須藤、村上、大久保、西村</a:t>
            </a:r>
            <a:endParaRPr lang="en-US" altLang="ja-JP" dirty="0"/>
          </a:p>
          <a:p>
            <a:pPr marL="0" indent="0">
              <a:buNone/>
            </a:pPr>
            <a:r>
              <a:rPr lang="ja-JP" altLang="en-US" dirty="0"/>
              <a:t>　　　</a:t>
            </a:r>
            <a:r>
              <a:rPr lang="ja-JP" altLang="ja-JP" dirty="0"/>
              <a:t>懇親会も実施</a:t>
            </a:r>
          </a:p>
          <a:p>
            <a:pPr marL="0" indent="0">
              <a:buNone/>
            </a:pPr>
            <a:r>
              <a:rPr lang="en-US" altLang="ja-JP" b="1" dirty="0"/>
              <a:t>9</a:t>
            </a:r>
            <a:r>
              <a:rPr lang="ja-JP" altLang="ja-JP" b="1" dirty="0"/>
              <a:t>月</a:t>
            </a:r>
            <a:r>
              <a:rPr lang="en-US" altLang="ja-JP" b="1" dirty="0"/>
              <a:t>07</a:t>
            </a:r>
            <a:r>
              <a:rPr lang="ja-JP" altLang="ja-JP" b="1" dirty="0"/>
              <a:t>日　アクトの森活動</a:t>
            </a:r>
            <a:r>
              <a:rPr lang="ja-JP" altLang="en-US" b="1" dirty="0"/>
              <a:t>　　新井会員より別途報告</a:t>
            </a:r>
            <a:endParaRPr lang="ja-JP" altLang="ja-JP" b="1" dirty="0"/>
          </a:p>
          <a:p>
            <a:pPr marL="457200" lvl="1" indent="0">
              <a:buNone/>
            </a:pPr>
            <a:r>
              <a:rPr lang="ja-JP" altLang="en-US" dirty="0"/>
              <a:t>　　</a:t>
            </a:r>
            <a:r>
              <a:rPr lang="ja-JP" altLang="ja-JP" sz="2800" dirty="0"/>
              <a:t>主催：国際ロータリー</a:t>
            </a:r>
            <a:r>
              <a:rPr lang="en-US" altLang="ja-JP" sz="2800" dirty="0"/>
              <a:t>2720</a:t>
            </a:r>
            <a:r>
              <a:rPr lang="ja-JP" altLang="ja-JP" sz="2800" dirty="0"/>
              <a:t>地区ローターアクトの社会奉仕活動</a:t>
            </a:r>
          </a:p>
          <a:p>
            <a:pPr marL="457200" lvl="1" indent="0">
              <a:buNone/>
            </a:pPr>
            <a:r>
              <a:rPr lang="ja-JP" altLang="en-US" sz="2800" dirty="0"/>
              <a:t>　　</a:t>
            </a:r>
            <a:r>
              <a:rPr lang="ja-JP" altLang="ja-JP" sz="2800" dirty="0"/>
              <a:t>場所：阿蘇グリーンストック 阿蘇</a:t>
            </a:r>
            <a:r>
              <a:rPr lang="ja-JP" altLang="ja-JP" sz="2800" dirty="0" err="1"/>
              <a:t>ゆたっと</a:t>
            </a:r>
            <a:r>
              <a:rPr lang="ja-JP" altLang="ja-JP" sz="2800" dirty="0"/>
              <a:t>村付近</a:t>
            </a:r>
          </a:p>
          <a:p>
            <a:pPr marL="457200" lvl="1" indent="0">
              <a:buNone/>
            </a:pPr>
            <a:r>
              <a:rPr lang="ja-JP" altLang="en-US" sz="2800" dirty="0"/>
              <a:t>　　</a:t>
            </a:r>
            <a:r>
              <a:rPr lang="ja-JP" altLang="ja-JP" sz="2800" dirty="0"/>
              <a:t>参加者：新井、村上　</a:t>
            </a:r>
            <a:r>
              <a:rPr lang="ja-JP" altLang="en-US" sz="2800" dirty="0">
                <a:solidFill>
                  <a:srgbClr val="0070C0"/>
                </a:solidFill>
              </a:rPr>
              <a:t>ロータ</a:t>
            </a:r>
            <a:r>
              <a:rPr lang="ja-JP" altLang="ja-JP" sz="2800" dirty="0">
                <a:solidFill>
                  <a:srgbClr val="0070C0"/>
                </a:solidFill>
              </a:rPr>
              <a:t>アクト</a:t>
            </a:r>
            <a:r>
              <a:rPr lang="ja-JP" altLang="en-US" sz="2800" dirty="0">
                <a:solidFill>
                  <a:srgbClr val="0070C0"/>
                </a:solidFill>
              </a:rPr>
              <a:t>　塩田、松岡</a:t>
            </a:r>
            <a:endParaRPr lang="ja-JP" altLang="ja-JP" sz="2800" dirty="0">
              <a:solidFill>
                <a:srgbClr val="0070C0"/>
              </a:solidFill>
            </a:endParaRPr>
          </a:p>
          <a:p>
            <a:pPr marL="0" indent="0">
              <a:buNone/>
            </a:pPr>
            <a:r>
              <a:rPr lang="en-US" altLang="ja-JP" b="1" dirty="0"/>
              <a:t>9</a:t>
            </a:r>
            <a:r>
              <a:rPr lang="ja-JP" altLang="ja-JP" b="1" dirty="0"/>
              <a:t>月</a:t>
            </a:r>
            <a:r>
              <a:rPr lang="en-US" altLang="ja-JP" b="1" dirty="0"/>
              <a:t>26</a:t>
            </a:r>
            <a:r>
              <a:rPr lang="ja-JP" altLang="ja-JP" b="1" dirty="0"/>
              <a:t>日　青少年奉仕委員会　懇親会（五十六屋＋α）</a:t>
            </a:r>
            <a:endParaRPr lang="en-US" altLang="ja-JP" b="1" dirty="0"/>
          </a:p>
          <a:p>
            <a:pPr marL="0" indent="0">
              <a:buNone/>
            </a:pPr>
            <a:r>
              <a:rPr lang="ja-JP" altLang="en-US" b="1" dirty="0"/>
              <a:t>　　　</a:t>
            </a:r>
            <a:r>
              <a:rPr lang="ja-JP" altLang="en-US" dirty="0"/>
              <a:t>出席者　</a:t>
            </a:r>
            <a:r>
              <a:rPr lang="ja-JP" altLang="ja-JP" dirty="0"/>
              <a:t>新井、西村、村上、三又</a:t>
            </a:r>
            <a:r>
              <a:rPr lang="ja-JP" altLang="en-US" dirty="0"/>
              <a:t>、須藤</a:t>
            </a:r>
            <a:endParaRPr lang="en-US" altLang="ja-JP" dirty="0"/>
          </a:p>
          <a:p>
            <a:pPr marL="0" indent="0">
              <a:buNone/>
            </a:pPr>
            <a:r>
              <a:rPr lang="en-US" altLang="ja-JP" b="1" dirty="0"/>
              <a:t>10</a:t>
            </a:r>
            <a:r>
              <a:rPr lang="ja-JP" altLang="en-US" b="1" dirty="0"/>
              <a:t>月</a:t>
            </a:r>
            <a:r>
              <a:rPr lang="en-US" altLang="ja-JP" b="1" dirty="0"/>
              <a:t>4</a:t>
            </a:r>
            <a:r>
              <a:rPr lang="ja-JP" altLang="en-US" b="1" dirty="0"/>
              <a:t>日、</a:t>
            </a:r>
            <a:r>
              <a:rPr lang="en-US" altLang="ja-JP" b="1" dirty="0"/>
              <a:t>5</a:t>
            </a:r>
            <a:r>
              <a:rPr lang="ja-JP" altLang="en-US" b="1" dirty="0"/>
              <a:t>日　ロータアクト年次大会</a:t>
            </a:r>
            <a:endParaRPr lang="en-US" altLang="ja-JP" b="1" dirty="0"/>
          </a:p>
          <a:p>
            <a:pPr marL="0" indent="0">
              <a:buNone/>
            </a:pPr>
            <a:r>
              <a:rPr lang="ja-JP" altLang="en-US" b="1" dirty="0"/>
              <a:t>　　　</a:t>
            </a:r>
            <a:r>
              <a:rPr lang="ja-JP" altLang="en-US" dirty="0"/>
              <a:t>出席者　新井、須藤　　</a:t>
            </a:r>
            <a:r>
              <a:rPr lang="ja-JP" altLang="en-US" dirty="0">
                <a:solidFill>
                  <a:srgbClr val="0070C0"/>
                </a:solidFill>
              </a:rPr>
              <a:t>ロータアクト　塩田、松岡</a:t>
            </a:r>
            <a:endParaRPr lang="en-US" altLang="ja-JP" dirty="0">
              <a:solidFill>
                <a:srgbClr val="0070C0"/>
              </a:solidFill>
            </a:endParaRPr>
          </a:p>
          <a:p>
            <a:pPr marL="0" indent="0">
              <a:buNone/>
            </a:pPr>
            <a:r>
              <a:rPr lang="ja-JP" altLang="en-US" dirty="0"/>
              <a:t>　　　場所　　別府市公会堂</a:t>
            </a:r>
            <a:endParaRPr lang="ja-JP" altLang="ja-JP" dirty="0"/>
          </a:p>
          <a:p>
            <a:endParaRPr kumimoji="1" lang="ja-JP" altLang="en-US" dirty="0"/>
          </a:p>
        </p:txBody>
      </p:sp>
    </p:spTree>
    <p:extLst>
      <p:ext uri="{BB962C8B-B14F-4D97-AF65-F5344CB8AC3E}">
        <p14:creationId xmlns:p14="http://schemas.microsoft.com/office/powerpoint/2010/main" val="1623059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2800" b="1" dirty="0"/>
              <a:t>大分ローターアクト顔見見せ例会</a:t>
            </a:r>
            <a:br>
              <a:rPr lang="ja-JP" altLang="ja-JP" sz="2800" b="1" dirty="0"/>
            </a:br>
            <a:endParaRPr kumimoji="1" lang="ja-JP" altLang="en-US" sz="28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30" y="1438275"/>
            <a:ext cx="5801784" cy="4351338"/>
          </a:xfrm>
        </p:spPr>
      </p:pic>
      <p:sp>
        <p:nvSpPr>
          <p:cNvPr id="5" name="テキスト ボックス 4"/>
          <p:cNvSpPr txBox="1"/>
          <p:nvPr/>
        </p:nvSpPr>
        <p:spPr>
          <a:xfrm>
            <a:off x="954157" y="2027583"/>
            <a:ext cx="3667539" cy="1477328"/>
          </a:xfrm>
          <a:prstGeom prst="rect">
            <a:avLst/>
          </a:prstGeom>
          <a:noFill/>
        </p:spPr>
        <p:txBody>
          <a:bodyPr wrap="square" rtlCol="0">
            <a:spAutoFit/>
          </a:bodyPr>
          <a:lstStyle/>
          <a:p>
            <a:r>
              <a:rPr kumimoji="1" lang="ja-JP" altLang="en-US" dirty="0"/>
              <a:t>九州電力大分支店の会議室を無料で提供いただきました。</a:t>
            </a:r>
            <a:endParaRPr kumimoji="1" lang="en-US" altLang="ja-JP" dirty="0"/>
          </a:p>
          <a:p>
            <a:r>
              <a:rPr lang="ja-JP" altLang="en-US" dirty="0"/>
              <a:t>今後ロータアクトの例会場としてもお貸しいただけるとのことです。</a:t>
            </a:r>
            <a:endParaRPr lang="en-US" altLang="ja-JP" dirty="0"/>
          </a:p>
          <a:p>
            <a:r>
              <a:rPr kumimoji="1" lang="ja-JP" altLang="en-US" dirty="0">
                <a:solidFill>
                  <a:srgbClr val="FF0000"/>
                </a:solidFill>
              </a:rPr>
              <a:t>本田会員ありがとうございます。</a:t>
            </a:r>
          </a:p>
        </p:txBody>
      </p:sp>
    </p:spTree>
    <p:extLst>
      <p:ext uri="{BB962C8B-B14F-4D97-AF65-F5344CB8AC3E}">
        <p14:creationId xmlns:p14="http://schemas.microsoft.com/office/powerpoint/2010/main" val="6858299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832</Words>
  <Application>Microsoft Office PowerPoint</Application>
  <PresentationFormat>ワイド画面</PresentationFormat>
  <Paragraphs>100</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青少年奉仕委員会活動報告</vt:lpstr>
      <vt:lpstr>インターアクト関連</vt:lpstr>
      <vt:lpstr>PowerPoint プレゼンテーション</vt:lpstr>
      <vt:lpstr>大分東明高校インターアクト例会</vt:lpstr>
      <vt:lpstr>インターアクト指導者研修会（大原学園）</vt:lpstr>
      <vt:lpstr>インターアクト年次大会（日本文理大湯布院研修所） </vt:lpstr>
      <vt:lpstr>ロータアクト関連</vt:lpstr>
      <vt:lpstr>活動状況</vt:lpstr>
      <vt:lpstr>大分ローターアクト顔見見せ例会 </vt:lpstr>
      <vt:lpstr>ロータアクト年次大会</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青少年奉仕委員会活動報告</dc:title>
  <dc:creator>須藤 礼</dc:creator>
  <cp:lastModifiedBy>oitarc04</cp:lastModifiedBy>
  <cp:revision>27</cp:revision>
  <dcterms:created xsi:type="dcterms:W3CDTF">2025-10-21T05:08:12Z</dcterms:created>
  <dcterms:modified xsi:type="dcterms:W3CDTF">2025-11-07T07:47:13Z</dcterms:modified>
</cp:coreProperties>
</file>