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63" r:id="rId1"/>
  </p:sldMasterIdLst>
  <p:notesMasterIdLst>
    <p:notesMasterId r:id="rId18"/>
  </p:notesMasterIdLst>
  <p:sldIdLst>
    <p:sldId id="283" r:id="rId2"/>
    <p:sldId id="257" r:id="rId3"/>
    <p:sldId id="287" r:id="rId4"/>
    <p:sldId id="259" r:id="rId5"/>
    <p:sldId id="260" r:id="rId6"/>
    <p:sldId id="262" r:id="rId7"/>
    <p:sldId id="263" r:id="rId8"/>
    <p:sldId id="264" r:id="rId9"/>
    <p:sldId id="284" r:id="rId10"/>
    <p:sldId id="292" r:id="rId11"/>
    <p:sldId id="291" r:id="rId12"/>
    <p:sldId id="293" r:id="rId13"/>
    <p:sldId id="285" r:id="rId14"/>
    <p:sldId id="275" r:id="rId15"/>
    <p:sldId id="277" r:id="rId16"/>
    <p:sldId id="286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4" d="100"/>
          <a:sy n="64" d="100"/>
        </p:scale>
        <p:origin x="954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7BD1FF-FEFA-4487-91F3-2F9FDF3C46FE}" type="datetimeFigureOut">
              <a:rPr kumimoji="1" lang="ja-JP" altLang="en-US" smtClean="0"/>
              <a:t>2026/2/19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D5A1E5-2C2D-45A9-AFF2-DDFCE7CD0A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74363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5D5A1E5-2C2D-45A9-AFF2-DDFCE7CD0ADD}" type="slidenum">
              <a:rPr kumimoji="1" lang="ja-JP" altLang="en-US" smtClean="0"/>
              <a:t>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212026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5D5A1E5-2C2D-45A9-AFF2-DDFCE7CD0ADD}" type="slidenum">
              <a:rPr kumimoji="1" lang="ja-JP" altLang="en-US" smtClean="0"/>
              <a:t>13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769332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ja-JP" altLang="en-US"/>
            </a:p>
          </p:txBody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ja-JP" altLang="en-US"/>
            </a:p>
          </p:txBody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ja-JP" altLang="en-US"/>
            </a:p>
          </p:txBody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ja-JP" altLang="en-US"/>
            </a:p>
          </p:txBody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ja-JP" altLang="en-US"/>
            </a:p>
          </p:txBody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ja-JP" altLang="en-US"/>
            </a:p>
          </p:txBody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ja-JP" altLang="en-US"/>
            </a:p>
          </p:txBody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ja-JP" alt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22325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とキャプショ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62970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用 (キャプション付き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545388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39370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用付きの名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0476986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真または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907133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956181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81519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77408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45887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80190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15154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83248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57287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01168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30589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ja-JP" altLang="en-US"/>
            </a:p>
          </p:txBody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ja-JP" altLang="en-US"/>
            </a:p>
          </p:txBody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ja-JP" altLang="en-US"/>
            </a:p>
          </p:txBody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ja-JP" altLang="en-US"/>
            </a:p>
          </p:txBody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ja-JP" altLang="en-US"/>
            </a:p>
          </p:txBody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ja-JP" altLang="en-US"/>
            </a:p>
          </p:txBody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ja-JP" altLang="en-US"/>
            </a:p>
          </p:txBody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ja-JP" alt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2/19/2026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86870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4" r:id="rId1"/>
    <p:sldLayoutId id="2147483765" r:id="rId2"/>
    <p:sldLayoutId id="2147483766" r:id="rId3"/>
    <p:sldLayoutId id="2147483767" r:id="rId4"/>
    <p:sldLayoutId id="2147483768" r:id="rId5"/>
    <p:sldLayoutId id="2147483769" r:id="rId6"/>
    <p:sldLayoutId id="2147483770" r:id="rId7"/>
    <p:sldLayoutId id="2147483771" r:id="rId8"/>
    <p:sldLayoutId id="2147483772" r:id="rId9"/>
    <p:sldLayoutId id="2147483773" r:id="rId10"/>
    <p:sldLayoutId id="2147483774" r:id="rId11"/>
    <p:sldLayoutId id="2147483775" r:id="rId12"/>
    <p:sldLayoutId id="2147483776" r:id="rId13"/>
    <p:sldLayoutId id="2147483777" r:id="rId14"/>
    <p:sldLayoutId id="2147483778" r:id="rId15"/>
    <p:sldLayoutId id="2147483779" r:id="rId16"/>
  </p:sldLayoutIdLst>
  <p:txStyles>
    <p:titleStyle>
      <a:lvl1pPr algn="l" defTabSz="457200" rtl="0" eaLnBrk="1" latinLnBrk="0" hangingPunct="1">
        <a:spcBef>
          <a:spcPct val="0"/>
        </a:spcBef>
        <a:buNone/>
        <a:defRPr kumimoji="1"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 kumimoji="1">
          <a:solidFill>
            <a:schemeClr val="tx2"/>
          </a:solidFill>
        </a:defRPr>
      </a:lvl2pPr>
      <a:lvl3pPr eaLnBrk="1" hangingPunct="1">
        <a:defRPr kumimoji="1">
          <a:solidFill>
            <a:schemeClr val="tx2"/>
          </a:solidFill>
        </a:defRPr>
      </a:lvl3pPr>
      <a:lvl4pPr eaLnBrk="1" hangingPunct="1">
        <a:defRPr kumimoji="1">
          <a:solidFill>
            <a:schemeClr val="tx2"/>
          </a:solidFill>
        </a:defRPr>
      </a:lvl4pPr>
      <a:lvl5pPr eaLnBrk="1" hangingPunct="1">
        <a:defRPr kumimoji="1">
          <a:solidFill>
            <a:schemeClr val="tx2"/>
          </a:solidFill>
        </a:defRPr>
      </a:lvl5pPr>
      <a:lvl6pPr eaLnBrk="1" hangingPunct="1">
        <a:defRPr kumimoji="1">
          <a:solidFill>
            <a:schemeClr val="tx2"/>
          </a:solidFill>
        </a:defRPr>
      </a:lvl6pPr>
      <a:lvl7pPr eaLnBrk="1" hangingPunct="1">
        <a:defRPr kumimoji="1">
          <a:solidFill>
            <a:schemeClr val="tx2"/>
          </a:solidFill>
        </a:defRPr>
      </a:lvl7pPr>
      <a:lvl8pPr eaLnBrk="1" hangingPunct="1">
        <a:defRPr kumimoji="1">
          <a:solidFill>
            <a:schemeClr val="tx2"/>
          </a:solidFill>
        </a:defRPr>
      </a:lvl8pPr>
      <a:lvl9pPr eaLnBrk="1" hangingPunct="1">
        <a:defRPr kumimoji="1"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kumimoji="1"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kumimoji="1"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kumimoji="1"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06B4F01-71D7-9B26-9B36-0E7FF3B64CA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27928" y="1864004"/>
            <a:ext cx="4186814" cy="1564995"/>
          </a:xfrm>
        </p:spPr>
        <p:txBody>
          <a:bodyPr>
            <a:normAutofit/>
          </a:bodyPr>
          <a:lstStyle/>
          <a:p>
            <a:r>
              <a:rPr kumimoji="1" lang="ja-JP" altLang="en-US" sz="6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幸せに働く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05423588-B450-B58C-C246-0B102A22F6C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5393731"/>
            <a:ext cx="6764482" cy="1096899"/>
          </a:xfrm>
        </p:spPr>
        <p:txBody>
          <a:bodyPr>
            <a:noAutofit/>
          </a:bodyPr>
          <a:lstStyle/>
          <a:p>
            <a:r>
              <a:rPr kumimoji="1" lang="ja-JP" alt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東京海上日動火災保険株式会社大分支店　</a:t>
            </a:r>
            <a:endParaRPr kumimoji="1" lang="en-US" altLang="ja-JP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kumimoji="1" lang="ja-JP" alt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理事支店長　　</a:t>
            </a:r>
            <a:r>
              <a:rPr lang="ja-JP" alt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上野里美</a:t>
            </a:r>
            <a:endParaRPr kumimoji="1" lang="ja-JP" altLang="en-U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BC37BCFA-042D-8EFE-2868-A6165A86602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3966" y="2360818"/>
            <a:ext cx="1996646" cy="26759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96242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B98CCCA6-FB9A-BCC0-6D3B-8D3D82E0238E}"/>
              </a:ext>
            </a:extLst>
          </p:cNvPr>
          <p:cNvSpPr txBox="1"/>
          <p:nvPr/>
        </p:nvSpPr>
        <p:spPr>
          <a:xfrm>
            <a:off x="494044" y="473639"/>
            <a:ext cx="11203912" cy="59107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609600" indent="-609600" eaLnBrk="1" hangingPunct="1">
              <a:lnSpc>
                <a:spcPct val="90000"/>
              </a:lnSpc>
              <a:buFontTx/>
              <a:buNone/>
              <a:defRPr/>
            </a:pPr>
            <a:r>
              <a:rPr lang="ja-JP" altLang="en-US" sz="2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振り返ってみれば、若い頃は、女性管理職なんていない時代でした。</a:t>
            </a:r>
            <a:endParaRPr lang="en-US" altLang="ja-JP" sz="2800" b="1" dirty="0">
              <a:effectLst>
                <a:outerShdw blurRad="38100" dist="38100" dir="2700000" algn="tl">
                  <a:srgbClr val="C0C0C0"/>
                </a:outerShdw>
              </a:effectLst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pPr marL="609600" indent="-609600" eaLnBrk="1" hangingPunct="1">
              <a:lnSpc>
                <a:spcPct val="90000"/>
              </a:lnSpc>
              <a:buFontTx/>
              <a:buNone/>
              <a:defRPr/>
            </a:pPr>
            <a:r>
              <a:rPr lang="ja-JP" altLang="en-US" sz="2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しかし、女性の活躍推進の取り組みが進みはじめて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  <a:defRPr/>
            </a:pPr>
            <a:r>
              <a:rPr lang="ja-JP" alt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昇級は信頼貯金の証</a:t>
            </a:r>
            <a:r>
              <a:rPr lang="ja-JP" altLang="en-US" sz="2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と考え、１つずつ上のステージ・高みを目指しました。</a:t>
            </a:r>
            <a:endParaRPr lang="en-US" altLang="ja-JP" sz="2800" b="1" dirty="0">
              <a:effectLst>
                <a:outerShdw blurRad="38100" dist="38100" dir="2700000" algn="tl">
                  <a:srgbClr val="C0C0C0"/>
                </a:outerShdw>
              </a:effectLst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pPr marL="609600" indent="-609600" eaLnBrk="1" hangingPunct="1">
              <a:lnSpc>
                <a:spcPct val="90000"/>
              </a:lnSpc>
              <a:buFontTx/>
              <a:buNone/>
              <a:defRPr/>
            </a:pPr>
            <a:endParaRPr lang="ja-JP" altLang="en-US" sz="2800" b="1" dirty="0">
              <a:effectLst>
                <a:outerShdw blurRad="38100" dist="38100" dir="2700000" algn="tl">
                  <a:srgbClr val="C0C0C0"/>
                </a:outerShdw>
              </a:effectLst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pPr marL="609600" indent="-609600" eaLnBrk="1" hangingPunct="1">
              <a:lnSpc>
                <a:spcPct val="90000"/>
              </a:lnSpc>
              <a:buFontTx/>
              <a:buNone/>
              <a:defRPr/>
            </a:pPr>
            <a:r>
              <a:rPr lang="ja-JP" altLang="en-US" sz="2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管理職になった時、親と代理店さんが一番喜んでくれました。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  <a:defRPr/>
            </a:pPr>
            <a:r>
              <a:rPr lang="ja-JP" altLang="en-US" sz="2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今は管理職になれてよかったと心から思っています。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  <a:defRPr/>
            </a:pPr>
            <a:r>
              <a:rPr lang="ja-JP" altLang="en-US" sz="2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管理職になって人事など初めて経験することも多かったですが、</a:t>
            </a:r>
            <a:endParaRPr lang="en-US" altLang="ja-JP" sz="2800" b="1" dirty="0">
              <a:effectLst>
                <a:outerShdw blurRad="38100" dist="38100" dir="2700000" algn="tl">
                  <a:srgbClr val="C0C0C0"/>
                </a:outerShdw>
              </a:effectLst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pPr marL="609600" indent="-609600" eaLnBrk="1" hangingPunct="1">
              <a:lnSpc>
                <a:spcPct val="90000"/>
              </a:lnSpc>
              <a:buFontTx/>
              <a:buNone/>
              <a:defRPr/>
            </a:pPr>
            <a:r>
              <a:rPr lang="ja-JP" altLang="en-US" sz="2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見える世界が変わり、考える世界が広がりました。（見られる目も変わる）</a:t>
            </a:r>
            <a:endParaRPr lang="en-US" altLang="ja-JP" sz="2800" b="1" dirty="0">
              <a:effectLst>
                <a:outerShdw blurRad="38100" dist="38100" dir="2700000" algn="tl">
                  <a:srgbClr val="C0C0C0"/>
                </a:outerShdw>
              </a:effectLst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pPr marL="609600" indent="-609600" eaLnBrk="1" hangingPunct="1">
              <a:lnSpc>
                <a:spcPct val="90000"/>
              </a:lnSpc>
              <a:buFontTx/>
              <a:buNone/>
              <a:defRPr/>
            </a:pPr>
            <a:endParaRPr lang="ja-JP" altLang="en-US" sz="2800" b="1" dirty="0">
              <a:effectLst>
                <a:outerShdw blurRad="38100" dist="38100" dir="2700000" algn="tl">
                  <a:srgbClr val="C0C0C0"/>
                </a:outerShdw>
              </a:effectLst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pPr marL="609600" indent="-609600" eaLnBrk="1" hangingPunct="1">
              <a:lnSpc>
                <a:spcPct val="90000"/>
              </a:lnSpc>
              <a:buFontTx/>
              <a:buNone/>
              <a:defRPr/>
            </a:pPr>
            <a:r>
              <a:rPr lang="ja-JP" altLang="en-US" sz="2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自分が管理職になったことで、</a:t>
            </a:r>
            <a:r>
              <a:rPr lang="ja-JP" alt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恩返し</a:t>
            </a:r>
            <a:r>
              <a:rPr lang="ja-JP" altLang="en-US" sz="2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できることがたくさん増えました。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  <a:defRPr/>
            </a:pPr>
            <a:r>
              <a:rPr lang="ja-JP" altLang="en-US" sz="2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いろいろな価値観の人がいる中で、地域貢献として、微力ながら私から</a:t>
            </a:r>
            <a:endParaRPr lang="en-US" altLang="ja-JP" sz="2800" b="1" dirty="0">
              <a:effectLst>
                <a:outerShdw blurRad="38100" dist="38100" dir="2700000" algn="tl">
                  <a:srgbClr val="C0C0C0"/>
                </a:outerShdw>
              </a:effectLst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pPr marL="609600" indent="-609600" eaLnBrk="1" hangingPunct="1">
              <a:lnSpc>
                <a:spcPct val="90000"/>
              </a:lnSpc>
              <a:buFontTx/>
              <a:buNone/>
              <a:defRPr/>
            </a:pPr>
            <a:r>
              <a:rPr lang="ja-JP" altLang="en-US" sz="2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何かをはじめよう、発信してみようという思いが強くなりました。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  <a:defRPr/>
            </a:pPr>
            <a:r>
              <a:rPr lang="ja-JP" alt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この仕事は人を信じ、人を動かすこと。そして、心を育てる仕事。</a:t>
            </a:r>
            <a:endParaRPr lang="en-US" altLang="ja-JP" sz="28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pPr marL="609600" indent="-609600" eaLnBrk="1" hangingPunct="1">
              <a:lnSpc>
                <a:spcPct val="90000"/>
              </a:lnSpc>
              <a:buFontTx/>
              <a:buNone/>
              <a:defRPr/>
            </a:pPr>
            <a:r>
              <a:rPr lang="ja-JP" altLang="en-US" sz="2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愛と情熱をもって、部下、メンバーを家族のように大事に育てていきたいと</a:t>
            </a:r>
            <a:endParaRPr lang="en-US" altLang="ja-JP" sz="2800" b="1" dirty="0">
              <a:effectLst>
                <a:outerShdw blurRad="38100" dist="38100" dir="2700000" algn="tl">
                  <a:srgbClr val="C0C0C0"/>
                </a:outerShdw>
              </a:effectLst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pPr marL="609600" indent="-609600" eaLnBrk="1" hangingPunct="1">
              <a:lnSpc>
                <a:spcPct val="90000"/>
              </a:lnSpc>
              <a:buFontTx/>
              <a:buNone/>
              <a:defRPr/>
            </a:pPr>
            <a:r>
              <a:rPr lang="ja-JP" altLang="en-US" sz="2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思っています。</a:t>
            </a:r>
            <a:endParaRPr lang="ja-JP" altLang="en-US" sz="2800" dirty="0"/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667FA531-0301-B68F-FF93-FDFF0CFB315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37118" y="1687620"/>
            <a:ext cx="1511939" cy="12619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97765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2">
            <a:extLst>
              <a:ext uri="{FF2B5EF4-FFF2-40B4-BE49-F238E27FC236}">
                <a16:creationId xmlns:a16="http://schemas.microsoft.com/office/drawing/2014/main" id="{727D8183-6437-25FD-0717-2C01E94583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3012" y="216057"/>
            <a:ext cx="11363945" cy="67403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ja-JP"/>
            </a:defPPr>
            <a:lvl1pPr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 kern="12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50" charset="-128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 kern="12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50" charset="-128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 kern="12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50" charset="-128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 kern="12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50" charset="-128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 kern="12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50" charset="-128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 kern="12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50" charset="-128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 kern="12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50" charset="-128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 kern="12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50" charset="-128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 kern="12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50" charset="-128"/>
                <a:cs typeface="+mn-cs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ja-JP" altLang="en-US" sz="4800" dirty="0">
                <a:solidFill>
                  <a:srgbClr val="CC0099"/>
                </a:solidFill>
                <a:latin typeface="ＭＳ Ｐゴシック" panose="020B0600070205080204" pitchFamily="50" charset="-128"/>
                <a:ea typeface="UD デジタル 教科書体 NK-R" panose="02020400000000000000" pitchFamily="18" charset="-128"/>
                <a:cs typeface="ＭＳ Ｐゴシック" panose="020B0600070205080204" pitchFamily="50" charset="-128"/>
              </a:rPr>
              <a:t>幸せに働く</a:t>
            </a:r>
            <a:endParaRPr lang="en-US" altLang="ja-JP" sz="4800" dirty="0">
              <a:solidFill>
                <a:srgbClr val="CC0099"/>
              </a:solidFill>
              <a:latin typeface="ＭＳ Ｐゴシック" panose="020B0600070205080204" pitchFamily="50" charset="-128"/>
              <a:ea typeface="UD デジタル 教科書体 NK-R" panose="02020400000000000000" pitchFamily="18" charset="-128"/>
              <a:cs typeface="ＭＳ Ｐゴシック" panose="020B0600070205080204" pitchFamily="50" charset="-128"/>
            </a:endParaRPr>
          </a:p>
          <a:p>
            <a:pPr>
              <a:spcBef>
                <a:spcPct val="0"/>
              </a:spcBef>
              <a:buFontTx/>
              <a:buNone/>
            </a:pPr>
            <a:endParaRPr lang="ja-JP" altLang="ja-JP" sz="2400" dirty="0">
              <a:latin typeface="ＭＳ Ｐゴシック" panose="020B0600070205080204" pitchFamily="50" charset="-128"/>
              <a:ea typeface="UD デジタル 教科書体 NK-R" panose="02020400000000000000" pitchFamily="18" charset="-128"/>
              <a:cs typeface="ＭＳ Ｐゴシック" panose="020B0600070205080204" pitchFamily="50" charset="-128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ja-JP" altLang="ja-JP" sz="2400" dirty="0">
                <a:solidFill>
                  <a:srgbClr val="002060"/>
                </a:solidFill>
                <a:latin typeface="ＭＳ Ｐゴシック" panose="020B0600070205080204" pitchFamily="50" charset="-128"/>
                <a:ea typeface="UD デジタル 教科書体 NK-R" panose="02020400000000000000" pitchFamily="18" charset="-128"/>
                <a:cs typeface="ＭＳ Ｐゴシック" panose="020B0600070205080204" pitchFamily="50" charset="-128"/>
              </a:rPr>
              <a:t>幸せな社員は不幸な社員よりも創造性が</a:t>
            </a:r>
            <a:r>
              <a:rPr lang="ja-JP" altLang="en-US" sz="2400" dirty="0">
                <a:solidFill>
                  <a:srgbClr val="002060"/>
                </a:solidFill>
                <a:latin typeface="ＭＳ Ｐゴシック" panose="020B0600070205080204" pitchFamily="50" charset="-128"/>
                <a:ea typeface="UD デジタル 教科書体 NK-R" panose="02020400000000000000" pitchFamily="18" charset="-128"/>
                <a:cs typeface="ＭＳ Ｐゴシック" panose="020B0600070205080204" pitchFamily="50" charset="-128"/>
              </a:rPr>
              <a:t>３</a:t>
            </a:r>
            <a:r>
              <a:rPr lang="ja-JP" altLang="ja-JP" sz="2400" dirty="0">
                <a:solidFill>
                  <a:srgbClr val="002060"/>
                </a:solidFill>
                <a:latin typeface="ＭＳ Ｐゴシック" panose="020B0600070205080204" pitchFamily="50" charset="-128"/>
                <a:ea typeface="UD デジタル 教科書体 NK-R" panose="02020400000000000000" pitchFamily="18" charset="-128"/>
                <a:cs typeface="ＭＳ Ｐゴシック" panose="020B0600070205080204" pitchFamily="50" charset="-128"/>
              </a:rPr>
              <a:t>倍、生産性が</a:t>
            </a:r>
            <a:r>
              <a:rPr lang="ja-JP" altLang="en-US" sz="2400" dirty="0">
                <a:solidFill>
                  <a:srgbClr val="002060"/>
                </a:solidFill>
                <a:latin typeface="ＭＳ Ｐゴシック" panose="020B0600070205080204" pitchFamily="50" charset="-128"/>
                <a:ea typeface="UD デジタル 教科書体 NK-R" panose="02020400000000000000" pitchFamily="18" charset="-128"/>
                <a:cs typeface="ＭＳ Ｐゴシック" panose="020B0600070205080204" pitchFamily="50" charset="-128"/>
              </a:rPr>
              <a:t>１．３</a:t>
            </a:r>
            <a:r>
              <a:rPr lang="ja-JP" altLang="ja-JP" sz="2400" dirty="0">
                <a:solidFill>
                  <a:srgbClr val="002060"/>
                </a:solidFill>
                <a:latin typeface="ＭＳ Ｐゴシック" panose="020B0600070205080204" pitchFamily="50" charset="-128"/>
                <a:ea typeface="UD デジタル 教科書体 NK-R" panose="02020400000000000000" pitchFamily="18" charset="-128"/>
                <a:cs typeface="ＭＳ Ｐゴシック" panose="020B0600070205080204" pitchFamily="50" charset="-128"/>
              </a:rPr>
              <a:t>倍高く、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ja-JP" altLang="ja-JP" sz="2400" dirty="0">
                <a:solidFill>
                  <a:srgbClr val="002060"/>
                </a:solidFill>
                <a:latin typeface="ＭＳ Ｐゴシック" panose="020B0600070205080204" pitchFamily="50" charset="-128"/>
                <a:ea typeface="UD デジタル 教科書体 NK-R" panose="02020400000000000000" pitchFamily="18" charset="-128"/>
                <a:cs typeface="ＭＳ Ｐゴシック" panose="020B0600070205080204" pitchFamily="50" charset="-128"/>
              </a:rPr>
              <a:t>不幸な状態で働けば、創造性は１／３、生産性は３０％下がるという研究結果があります。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ja-JP" altLang="ja-JP" sz="2400" dirty="0">
                <a:solidFill>
                  <a:srgbClr val="002060"/>
                </a:solidFill>
                <a:latin typeface="ＭＳ Ｐゴシック" panose="020B0600070205080204" pitchFamily="50" charset="-128"/>
                <a:ea typeface="UD デジタル 教科書体 NK-R" panose="02020400000000000000" pitchFamily="18" charset="-128"/>
                <a:cs typeface="ＭＳ Ｐゴシック" panose="020B0600070205080204" pitchFamily="50" charset="-128"/>
              </a:rPr>
              <a:t>幸せな社員の売り上げは３７％高く、欠勤率は４１％低く、離職率は</a:t>
            </a:r>
            <a:r>
              <a:rPr lang="ja-JP" altLang="en-US" sz="2400" dirty="0">
                <a:solidFill>
                  <a:srgbClr val="002060"/>
                </a:solidFill>
                <a:latin typeface="ＭＳ Ｐゴシック" panose="020B0600070205080204" pitchFamily="50" charset="-128"/>
                <a:ea typeface="UD デジタル 教科書体 NK-R" panose="02020400000000000000" pitchFamily="18" charset="-128"/>
                <a:cs typeface="ＭＳ Ｐゴシック" panose="020B0600070205080204" pitchFamily="50" charset="-128"/>
              </a:rPr>
              <a:t>５９</a:t>
            </a:r>
            <a:r>
              <a:rPr lang="ja-JP" altLang="ja-JP" sz="2400" dirty="0">
                <a:solidFill>
                  <a:srgbClr val="002060"/>
                </a:solidFill>
                <a:latin typeface="ＭＳ Ｐゴシック" panose="020B0600070205080204" pitchFamily="50" charset="-128"/>
                <a:ea typeface="UD デジタル 教科書体 NK-R" panose="02020400000000000000" pitchFamily="18" charset="-128"/>
                <a:cs typeface="ＭＳ Ｐゴシック" panose="020B0600070205080204" pitchFamily="50" charset="-128"/>
              </a:rPr>
              <a:t>％低く、</a:t>
            </a:r>
            <a:endParaRPr lang="en-US" altLang="ja-JP" sz="2400" dirty="0">
              <a:solidFill>
                <a:srgbClr val="002060"/>
              </a:solidFill>
              <a:latin typeface="ＭＳ Ｐゴシック" panose="020B0600070205080204" pitchFamily="50" charset="-128"/>
              <a:ea typeface="UD デジタル 教科書体 NK-R" panose="02020400000000000000" pitchFamily="18" charset="-128"/>
              <a:cs typeface="ＭＳ Ｐゴシック" panose="020B0600070205080204" pitchFamily="50" charset="-128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ja-JP" altLang="ja-JP" sz="2400" dirty="0">
                <a:solidFill>
                  <a:srgbClr val="002060"/>
                </a:solidFill>
                <a:latin typeface="ＭＳ Ｐゴシック" panose="020B0600070205080204" pitchFamily="50" charset="-128"/>
                <a:ea typeface="UD デジタル 教科書体 NK-R" panose="02020400000000000000" pitchFamily="18" charset="-128"/>
                <a:cs typeface="ＭＳ Ｐゴシック" panose="020B0600070205080204" pitchFamily="50" charset="-128"/>
              </a:rPr>
              <a:t>業務上の事故も７０％少ないそうです。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ja-JP" altLang="ja-JP" sz="2400" dirty="0">
                <a:solidFill>
                  <a:srgbClr val="002060"/>
                </a:solidFill>
                <a:latin typeface="ＭＳ Ｐゴシック" panose="020B0600070205080204" pitchFamily="50" charset="-128"/>
                <a:ea typeface="UD デジタル 教科書体 NK-R" panose="02020400000000000000" pitchFamily="18" charset="-128"/>
                <a:cs typeface="ＭＳ Ｐゴシック" panose="020B0600070205080204" pitchFamily="50" charset="-128"/>
              </a:rPr>
              <a:t>幸せな人は不幸な人よりも７～１０年長寿で病気になりにくいことがわかっています。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ja-JP" altLang="ja-JP" sz="2400" dirty="0">
                <a:solidFill>
                  <a:srgbClr val="002060"/>
                </a:solidFill>
                <a:latin typeface="ＭＳ Ｐゴシック" panose="020B0600070205080204" pitchFamily="50" charset="-128"/>
                <a:ea typeface="UD デジタル 教科書体 NK-R" panose="02020400000000000000" pitchFamily="18" charset="-128"/>
                <a:cs typeface="ＭＳ Ｐゴシック" panose="020B0600070205080204" pitchFamily="50" charset="-128"/>
              </a:rPr>
              <a:t>社員が幸せに働くことで、健康になり、そして生産性が高まるため、働き方改革にもつながります。</a:t>
            </a:r>
            <a:endParaRPr lang="en-US" altLang="ja-JP" sz="2400" dirty="0">
              <a:solidFill>
                <a:srgbClr val="002060"/>
              </a:solidFill>
              <a:latin typeface="ＭＳ Ｐゴシック" panose="020B0600070205080204" pitchFamily="50" charset="-128"/>
              <a:ea typeface="UD デジタル 教科書体 NK-R" panose="02020400000000000000" pitchFamily="18" charset="-128"/>
              <a:cs typeface="ＭＳ Ｐゴシック" panose="020B0600070205080204" pitchFamily="50" charset="-128"/>
            </a:endParaRPr>
          </a:p>
          <a:p>
            <a:pPr>
              <a:spcBef>
                <a:spcPct val="0"/>
              </a:spcBef>
              <a:buFontTx/>
              <a:buNone/>
            </a:pPr>
            <a:endParaRPr lang="ja-JP" altLang="ja-JP" sz="2400" dirty="0">
              <a:solidFill>
                <a:srgbClr val="002060"/>
              </a:solidFill>
              <a:latin typeface="ＭＳ Ｐゴシック" panose="020B0600070205080204" pitchFamily="50" charset="-128"/>
              <a:ea typeface="UD デジタル 教科書体 NK-R" panose="02020400000000000000" pitchFamily="18" charset="-128"/>
              <a:cs typeface="ＭＳ Ｐゴシック" panose="020B0600070205080204" pitchFamily="50" charset="-128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ja-JP" altLang="ja-JP" sz="2400" dirty="0">
                <a:solidFill>
                  <a:srgbClr val="002060"/>
                </a:solidFill>
                <a:latin typeface="ＭＳ Ｐゴシック" panose="020B0600070205080204" pitchFamily="50" charset="-128"/>
                <a:ea typeface="UD デジタル 教科書体 NK-R" panose="02020400000000000000" pitchFamily="18" charset="-128"/>
                <a:cs typeface="ＭＳ Ｐゴシック" panose="020B0600070205080204" pitchFamily="50" charset="-128"/>
              </a:rPr>
              <a:t>幸せには四つの因子があり、１つ目は自己実現と成長、２つ目は、つながりと感謝、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ja-JP" altLang="ja-JP" sz="2400" dirty="0">
                <a:solidFill>
                  <a:srgbClr val="002060"/>
                </a:solidFill>
                <a:latin typeface="ＭＳ Ｐゴシック" panose="020B0600070205080204" pitchFamily="50" charset="-128"/>
                <a:ea typeface="UD デジタル 教科書体 NK-R" panose="02020400000000000000" pitchFamily="18" charset="-128"/>
                <a:cs typeface="ＭＳ Ｐゴシック" panose="020B0600070205080204" pitchFamily="50" charset="-128"/>
              </a:rPr>
              <a:t>３つ目は、前向きと楽観、４つ目は独立と自分らしさです。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ja-JP" altLang="ja-JP" sz="2400" dirty="0">
                <a:solidFill>
                  <a:srgbClr val="002060"/>
                </a:solidFill>
                <a:latin typeface="ＭＳ Ｐゴシック" panose="020B0600070205080204" pitchFamily="50" charset="-128"/>
                <a:ea typeface="UD デジタル 教科書体 NK-R" panose="02020400000000000000" pitchFamily="18" charset="-128"/>
                <a:cs typeface="ＭＳ Ｐゴシック" panose="020B0600070205080204" pitchFamily="50" charset="-128"/>
              </a:rPr>
              <a:t>日本は今、これらが失われる傾向にあります。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ja-JP" altLang="ja-JP" sz="2400" dirty="0">
                <a:solidFill>
                  <a:srgbClr val="002060"/>
                </a:solidFill>
                <a:latin typeface="ＭＳ Ｐゴシック" panose="020B0600070205080204" pitchFamily="50" charset="-128"/>
                <a:ea typeface="UD デジタル 教科書体 NK-R" panose="02020400000000000000" pitchFamily="18" charset="-128"/>
                <a:cs typeface="ＭＳ Ｐゴシック" panose="020B0600070205080204" pitchFamily="50" charset="-128"/>
              </a:rPr>
              <a:t>それを取り戻し、高めていくことが、私たちの活力アップになり、個人・組織の成長＆自律につながると考えています。</a:t>
            </a:r>
            <a:r>
              <a:rPr lang="ja-JP" altLang="en-US" sz="2400" dirty="0">
                <a:solidFill>
                  <a:srgbClr val="002060"/>
                </a:solidFill>
                <a:latin typeface="ＭＳ Ｐゴシック" panose="020B0600070205080204" pitchFamily="50" charset="-128"/>
                <a:ea typeface="UD デジタル 教科書体 NK-R" panose="02020400000000000000" pitchFamily="18" charset="-128"/>
                <a:cs typeface="ＭＳ Ｐゴシック" panose="020B0600070205080204" pitchFamily="50" charset="-128"/>
              </a:rPr>
              <a:t>そんな組織を私は育てていきたいと思っています。</a:t>
            </a:r>
            <a:endParaRPr lang="en-US" altLang="ja-JP" sz="2400" dirty="0">
              <a:solidFill>
                <a:srgbClr val="002060"/>
              </a:solidFill>
              <a:latin typeface="ＭＳ Ｐゴシック" panose="020B0600070205080204" pitchFamily="50" charset="-128"/>
              <a:ea typeface="UD デジタル 教科書体 NK-R" panose="02020400000000000000" pitchFamily="18" charset="-128"/>
              <a:cs typeface="ＭＳ Ｐゴシック" panose="020B0600070205080204" pitchFamily="50" charset="-128"/>
            </a:endParaRPr>
          </a:p>
          <a:p>
            <a:pPr>
              <a:spcBef>
                <a:spcPct val="0"/>
              </a:spcBef>
              <a:buFontTx/>
              <a:buNone/>
            </a:pPr>
            <a:endParaRPr lang="ja-JP" altLang="ja-JP" sz="2400" dirty="0">
              <a:solidFill>
                <a:srgbClr val="FF0000"/>
              </a:solidFill>
              <a:latin typeface="ＭＳ Ｐゴシック" panose="020B0600070205080204" pitchFamily="50" charset="-128"/>
              <a:ea typeface="UD デジタル 教科書体 NK-R" panose="02020400000000000000" pitchFamily="18" charset="-128"/>
              <a:cs typeface="ＭＳ Ｐゴシック" panose="020B0600070205080204" pitchFamily="50" charset="-128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altLang="ja-JP" sz="24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ＭＳ Ｐゴシック" panose="020B0600070205080204" pitchFamily="50" charset="-128"/>
              </a:rPr>
              <a:t> </a:t>
            </a:r>
            <a:endParaRPr lang="ja-JP" altLang="ja-JP" sz="2400" dirty="0">
              <a:latin typeface="ＭＳ Ｐゴシック" panose="020B0600070205080204" pitchFamily="50" charset="-128"/>
              <a:ea typeface="UD デジタル 教科書体 NK-R" panose="02020400000000000000" pitchFamily="18" charset="-128"/>
              <a:cs typeface="ＭＳ Ｐゴシック" panose="020B0600070205080204" pitchFamily="50" charset="-128"/>
            </a:endParaRPr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CCD1F50D-9BE7-C20E-3B82-D526FD9EDD1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32212" y="0"/>
            <a:ext cx="1463344" cy="1309255"/>
          </a:xfrm>
          <a:prstGeom prst="rect">
            <a:avLst/>
          </a:prstGeom>
        </p:spPr>
      </p:pic>
      <p:pic>
        <p:nvPicPr>
          <p:cNvPr id="4" name="図 3">
            <a:extLst>
              <a:ext uri="{FF2B5EF4-FFF2-40B4-BE49-F238E27FC236}">
                <a16:creationId xmlns:a16="http://schemas.microsoft.com/office/drawing/2014/main" id="{18BFC691-D4D0-43C6-3D77-0637FBA166B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52180" y="77835"/>
            <a:ext cx="1566808" cy="13290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46651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564F0D-BB81-F688-5CF4-F524942FFE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3">
            <a:extLst>
              <a:ext uri="{FF2B5EF4-FFF2-40B4-BE49-F238E27FC236}">
                <a16:creationId xmlns:a16="http://schemas.microsoft.com/office/drawing/2014/main" id="{B4AE76D8-73EA-70B3-10B7-D1AA564478CE}"/>
              </a:ext>
            </a:extLst>
          </p:cNvPr>
          <p:cNvSpPr txBox="1"/>
          <p:nvPr/>
        </p:nvSpPr>
        <p:spPr>
          <a:xfrm>
            <a:off x="1782072" y="882161"/>
            <a:ext cx="6511331" cy="287553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algn="r">
              <a:spcBef>
                <a:spcPct val="0"/>
              </a:spcBef>
              <a:spcAft>
                <a:spcPts val="600"/>
              </a:spcAft>
            </a:pPr>
            <a:r>
              <a:rPr lang="ja-JP" altLang="en-US" sz="5400" b="1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会社の取り組み紹介</a:t>
            </a:r>
            <a:endParaRPr lang="en-US" sz="5400" b="1" dirty="0">
              <a:solidFill>
                <a:schemeClr val="accent1">
                  <a:lumMod val="75000"/>
                </a:schemeClr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97807155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51B54A64-8FC7-12B2-1F7F-B37B7BA7D919}"/>
              </a:ext>
            </a:extLst>
          </p:cNvPr>
          <p:cNvSpPr txBox="1"/>
          <p:nvPr/>
        </p:nvSpPr>
        <p:spPr>
          <a:xfrm>
            <a:off x="1327185" y="2448104"/>
            <a:ext cx="8299938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3200" b="1" i="0" dirty="0">
                <a:solidFill>
                  <a:srgbClr val="FFFF00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当社パーパス：お客様や社会の“いつも”を</a:t>
            </a:r>
            <a:endParaRPr lang="en-US" altLang="ja-JP" sz="3200" b="1" i="0" dirty="0">
              <a:solidFill>
                <a:srgbClr val="FFFF00"/>
              </a:solidFill>
              <a:effectLst/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3200" b="1" dirty="0"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　　　　　</a:t>
            </a:r>
            <a:r>
              <a:rPr lang="ja-JP" altLang="en-US" sz="3200" b="1" i="0" dirty="0">
                <a:solidFill>
                  <a:srgbClr val="FFFF00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支え、“いざ”をお守りする</a:t>
            </a:r>
            <a:endParaRPr lang="ja-JP" altLang="en-US" sz="32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054047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640080" y="6446520"/>
            <a:ext cx="109728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>
                <a:solidFill>
                  <a:srgbClr val="606060"/>
                </a:solidFill>
              </a:defRPr>
            </a:pPr>
            <a:r>
              <a:t>出典：ID&amp;Eグループレポート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517DE3C9-A543-6AB4-BBF2-7F3BECFA83A2}"/>
              </a:ext>
            </a:extLst>
          </p:cNvPr>
          <p:cNvSpPr txBox="1"/>
          <p:nvPr/>
        </p:nvSpPr>
        <p:spPr>
          <a:xfrm>
            <a:off x="5921410" y="2113744"/>
            <a:ext cx="37781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子会社に日本公営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79660" y="3324190"/>
            <a:ext cx="10842339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>
                <a:solidFill>
                  <a:srgbClr val="212121"/>
                </a:solidFill>
              </a:defRPr>
            </a:pPr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2025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年に東京</a:t>
            </a:r>
            <a:r>
              <a:rPr dirty="0" err="1">
                <a:latin typeface="Meiryo UI" panose="020B0604030504040204" pitchFamily="50" charset="-128"/>
                <a:ea typeface="Meiryo UI" panose="020B0604030504040204" pitchFamily="50" charset="-128"/>
              </a:rPr>
              <a:t>海上グループへ参画し</a:t>
            </a:r>
            <a:r>
              <a:rPr dirty="0">
                <a:latin typeface="Meiryo UI" panose="020B0604030504040204" pitchFamily="50" charset="-128"/>
                <a:ea typeface="Meiryo UI" panose="020B0604030504040204" pitchFamily="50" charset="-128"/>
              </a:rPr>
              <a:t>、「</a:t>
            </a:r>
            <a:r>
              <a:rPr dirty="0" err="1">
                <a:latin typeface="Meiryo UI" panose="020B0604030504040204" pitchFamily="50" charset="-128"/>
                <a:ea typeface="Meiryo UI" panose="020B0604030504040204" pitchFamily="50" charset="-128"/>
              </a:rPr>
              <a:t>保険」と「技術」を組み合わせた災害レジリエンスの実装を推進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、</a:t>
            </a:r>
            <a:endParaRPr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defRPr sz="2000">
                <a:solidFill>
                  <a:srgbClr val="212121"/>
                </a:solidFill>
              </a:defRPr>
            </a:pPr>
            <a:r>
              <a:rPr dirty="0" err="1">
                <a:latin typeface="Meiryo UI" panose="020B0604030504040204" pitchFamily="50" charset="-128"/>
                <a:ea typeface="Meiryo UI" panose="020B0604030504040204" pitchFamily="50" charset="-128"/>
              </a:rPr>
              <a:t>国内外のネットワークと専門人財により、社会課題の解決を加速</a:t>
            </a:r>
            <a:endParaRPr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123B979C-B910-0DE6-B6DD-C442A00135BA}"/>
              </a:ext>
            </a:extLst>
          </p:cNvPr>
          <p:cNvSpPr txBox="1"/>
          <p:nvPr/>
        </p:nvSpPr>
        <p:spPr>
          <a:xfrm>
            <a:off x="1324851" y="846801"/>
            <a:ext cx="780443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こんな会社も仲間です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92164" y="901007"/>
            <a:ext cx="7109639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ja-JP" altLang="en-US" sz="5400" b="1" dirty="0">
                <a:solidFill>
                  <a:srgbClr val="2E7D32"/>
                </a:solidFill>
              </a:rPr>
              <a:t>東京海上あんしん生命</a:t>
            </a:r>
            <a:endParaRPr sz="5400" b="1" dirty="0">
              <a:solidFill>
                <a:srgbClr val="2E7D32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842046" y="1896297"/>
            <a:ext cx="7519515" cy="50167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>
                <a:solidFill>
                  <a:srgbClr val="212121"/>
                </a:solidFill>
              </a:defRPr>
            </a:pPr>
            <a:r>
              <a:rPr lang="ja-JP" altLang="en-US" sz="40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お客様から大変喜ばれ、選ばれる</a:t>
            </a:r>
            <a:endParaRPr lang="en-US" altLang="ja-JP" sz="40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defRPr sz="2000">
                <a:solidFill>
                  <a:srgbClr val="212121"/>
                </a:solidFill>
              </a:defRPr>
            </a:pPr>
            <a:r>
              <a:rPr lang="ja-JP" altLang="en-US" sz="40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商品が誕生しました。</a:t>
            </a:r>
            <a:endParaRPr lang="en-US" altLang="ja-JP" sz="40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defRPr sz="2000">
                <a:solidFill>
                  <a:srgbClr val="212121"/>
                </a:solidFill>
              </a:defRPr>
            </a:pPr>
            <a:r>
              <a:rPr lang="ja-JP" altLang="en-US" sz="40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皆さんのお金の活用、資産運用も</a:t>
            </a:r>
            <a:endParaRPr lang="en-US" altLang="ja-JP" sz="40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defRPr sz="2000">
                <a:solidFill>
                  <a:srgbClr val="212121"/>
                </a:solidFill>
              </a:defRPr>
            </a:pPr>
            <a:r>
              <a:rPr lang="ja-JP" altLang="en-US" sz="40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必ずお役に立ちます。</a:t>
            </a:r>
            <a:endParaRPr lang="en-US" altLang="ja-JP" sz="40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defRPr sz="2000">
                <a:solidFill>
                  <a:srgbClr val="212121"/>
                </a:solidFill>
              </a:defRPr>
            </a:pPr>
            <a:r>
              <a:rPr lang="ja-JP" altLang="en-US" sz="40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ぜひ、話を聴いてください。</a:t>
            </a:r>
            <a:endParaRPr lang="en-US" altLang="ja-JP" sz="40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defRPr sz="2000">
                <a:solidFill>
                  <a:srgbClr val="212121"/>
                </a:solidFill>
              </a:defRPr>
            </a:pPr>
            <a:r>
              <a:rPr lang="ja-JP" altLang="en-US" sz="40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従業員の皆さんへの資産形成セミナーも好評いただいています。</a:t>
            </a:r>
            <a:endParaRPr lang="en-US" altLang="ja-JP" sz="40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defRPr sz="2000">
                <a:solidFill>
                  <a:srgbClr val="212121"/>
                </a:solidFill>
              </a:defRPr>
            </a:pPr>
            <a:endParaRPr sz="40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40080" y="6446520"/>
            <a:ext cx="109728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>
                <a:solidFill>
                  <a:srgbClr val="606060"/>
                </a:solidFill>
              </a:defRPr>
            </a:pPr>
            <a:r>
              <a:t>出典：dinnteco提案資料（企画書）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53CA9B30-7C09-984D-3188-439358506F3C}"/>
              </a:ext>
            </a:extLst>
          </p:cNvPr>
          <p:cNvSpPr txBox="1"/>
          <p:nvPr/>
        </p:nvSpPr>
        <p:spPr>
          <a:xfrm>
            <a:off x="2224261" y="261"/>
            <a:ext cx="780443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こんな会社も仲間です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43CF88E-2644-034E-08DA-984A10F3E5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889837"/>
            <a:ext cx="10928512" cy="1320800"/>
          </a:xfrm>
        </p:spPr>
        <p:txBody>
          <a:bodyPr>
            <a:noAutofit/>
          </a:bodyPr>
          <a:lstStyle/>
          <a:p>
            <a:r>
              <a:rPr lang="ja-JP" altLang="en-US" sz="4800" dirty="0"/>
              <a:t>ご清聴ありがとうございました。</a:t>
            </a:r>
            <a:endParaRPr kumimoji="1" lang="ja-JP" altLang="en-US" sz="4800" dirty="0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E3218612-70CF-0234-DFF5-1F7A43B62D8F}"/>
              </a:ext>
            </a:extLst>
          </p:cNvPr>
          <p:cNvSpPr txBox="1"/>
          <p:nvPr/>
        </p:nvSpPr>
        <p:spPr>
          <a:xfrm>
            <a:off x="1906209" y="1949751"/>
            <a:ext cx="8470761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600" dirty="0">
                <a:latin typeface="Meiryo UI" panose="020B0604030504040204" pitchFamily="50" charset="-128"/>
                <a:ea typeface="Meiryo UI" panose="020B0604030504040204" pitchFamily="50" charset="-128"/>
              </a:rPr>
              <a:t>皆さんとのご縁を大切にしながら</a:t>
            </a:r>
            <a:endParaRPr kumimoji="1" lang="en-US" altLang="ja-JP" sz="3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3600" dirty="0">
                <a:latin typeface="Meiryo UI" panose="020B0604030504040204" pitchFamily="50" charset="-128"/>
                <a:ea typeface="Meiryo UI" panose="020B0604030504040204" pitchFamily="50" charset="-128"/>
              </a:rPr>
              <a:t>これからも大分の地でお役に立てるよう</a:t>
            </a:r>
            <a:endParaRPr kumimoji="1" lang="en-US" altLang="ja-JP" sz="3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3600" dirty="0">
                <a:latin typeface="Meiryo UI" panose="020B0604030504040204" pitchFamily="50" charset="-128"/>
                <a:ea typeface="Meiryo UI" panose="020B0604030504040204" pitchFamily="50" charset="-128"/>
              </a:rPr>
              <a:t>一生懸命頑張ります。</a:t>
            </a:r>
            <a:endParaRPr kumimoji="1" lang="en-US" altLang="ja-JP" sz="3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en-US" altLang="ja-JP" sz="3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3600" dirty="0">
                <a:latin typeface="Meiryo UI" panose="020B0604030504040204" pitchFamily="50" charset="-128"/>
                <a:ea typeface="Meiryo UI" panose="020B0604030504040204" pitchFamily="50" charset="-128"/>
              </a:rPr>
              <a:t>遠慮なく、何でもお声かけください。</a:t>
            </a:r>
            <a:endParaRPr kumimoji="1" lang="en-US" altLang="ja-JP" sz="3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3600" dirty="0">
                <a:latin typeface="Meiryo UI" panose="020B0604030504040204" pitchFamily="50" charset="-128"/>
                <a:ea typeface="Meiryo UI" panose="020B0604030504040204" pitchFamily="50" charset="-128"/>
              </a:rPr>
              <a:t>それが私の人生を楽しくワクワクさせる</a:t>
            </a:r>
            <a:endParaRPr kumimoji="1" lang="en-US" altLang="ja-JP" sz="3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3600" dirty="0">
                <a:latin typeface="Meiryo UI" panose="020B0604030504040204" pitchFamily="50" charset="-128"/>
                <a:ea typeface="Meiryo UI" panose="020B0604030504040204" pitchFamily="50" charset="-128"/>
              </a:rPr>
              <a:t>大切なご縁🌱宝物💎になります。</a:t>
            </a:r>
            <a:endParaRPr kumimoji="1" lang="en-US" altLang="ja-JP" sz="3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487432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984853" y="702139"/>
            <a:ext cx="2135521" cy="5847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3200" b="1" dirty="0" err="1">
                <a:solidFill>
                  <a:srgbClr val="2E7D3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icrosoft GothicNeo" panose="020B0500000101010101" pitchFamily="34" charset="-127"/>
              </a:rPr>
              <a:t>本日の流れ</a:t>
            </a:r>
            <a:endParaRPr sz="3200" b="1" dirty="0">
              <a:solidFill>
                <a:srgbClr val="2E7D32"/>
              </a:solidFill>
              <a:latin typeface="Meiryo UI" panose="020B0604030504040204" pitchFamily="50" charset="-128"/>
              <a:ea typeface="Meiryo UI" panose="020B0604030504040204" pitchFamily="50" charset="-128"/>
              <a:cs typeface="Microsoft GothicNeo" panose="020B0500000101010101" pitchFamily="34" charset="-127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052613" y="1997839"/>
            <a:ext cx="8918415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  <a:defRPr sz="2000">
                <a:solidFill>
                  <a:srgbClr val="212121"/>
                </a:solidFill>
              </a:defRPr>
            </a:pPr>
            <a:r>
              <a:rPr sz="3600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私の歩み（幼少期〜学生時代</a:t>
            </a:r>
            <a:r>
              <a:rPr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）</a:t>
            </a:r>
          </a:p>
          <a:p>
            <a:pPr marL="342900" indent="-342900">
              <a:buFont typeface="Wingdings" panose="05000000000000000000" pitchFamily="2" charset="2"/>
              <a:buChar char="Ø"/>
              <a:defRPr sz="2000">
                <a:solidFill>
                  <a:srgbClr val="212121"/>
                </a:solidFill>
              </a:defRPr>
            </a:pPr>
            <a:r>
              <a:rPr sz="3600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社会人としての挑戦（仕事と家庭</a:t>
            </a:r>
            <a:r>
              <a:rPr sz="3600" dirty="0">
                <a:latin typeface="Meiryo UI" panose="020B0604030504040204" pitchFamily="50" charset="-128"/>
                <a:ea typeface="Meiryo UI" panose="020B0604030504040204" pitchFamily="50" charset="-128"/>
              </a:rPr>
              <a:t>）</a:t>
            </a:r>
          </a:p>
          <a:p>
            <a:pPr marL="342900" indent="-342900">
              <a:buFont typeface="Wingdings" panose="05000000000000000000" pitchFamily="2" charset="2"/>
              <a:buChar char="Ø"/>
              <a:defRPr sz="2000">
                <a:solidFill>
                  <a:srgbClr val="212121"/>
                </a:solidFill>
              </a:defRPr>
            </a:pPr>
            <a:r>
              <a:rPr sz="3600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管理職として学んだこと</a:t>
            </a:r>
            <a:endParaRPr sz="3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342900" indent="-342900">
              <a:buFont typeface="Wingdings" panose="05000000000000000000" pitchFamily="2" charset="2"/>
              <a:buChar char="Ø"/>
              <a:defRPr sz="2000">
                <a:solidFill>
                  <a:srgbClr val="212121"/>
                </a:solidFill>
              </a:defRPr>
            </a:pPr>
            <a:r>
              <a:rPr sz="3600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会社紹介・会社の取り組み</a:t>
            </a:r>
            <a:endParaRPr sz="3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defRPr sz="2000">
                <a:solidFill>
                  <a:srgbClr val="212121"/>
                </a:solidFill>
              </a:defRPr>
            </a:pPr>
            <a:endParaRPr sz="3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3">
            <a:extLst>
              <a:ext uri="{FF2B5EF4-FFF2-40B4-BE49-F238E27FC236}">
                <a16:creationId xmlns:a16="http://schemas.microsoft.com/office/drawing/2014/main" id="{17379C3E-EEB1-F4B9-3684-B3F96C929B4D}"/>
              </a:ext>
            </a:extLst>
          </p:cNvPr>
          <p:cNvSpPr txBox="1"/>
          <p:nvPr/>
        </p:nvSpPr>
        <p:spPr>
          <a:xfrm>
            <a:off x="1265905" y="1146053"/>
            <a:ext cx="8390559" cy="287553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algn="ctr">
              <a:spcBef>
                <a:spcPct val="0"/>
              </a:spcBef>
              <a:spcAft>
                <a:spcPts val="600"/>
              </a:spcAft>
            </a:pPr>
            <a:r>
              <a:rPr lang="ja-JP" altLang="en-US" sz="5400" b="1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私の歩み</a:t>
            </a:r>
            <a:endParaRPr lang="en-US" altLang="ja-JP" sz="5400" b="1" dirty="0">
              <a:solidFill>
                <a:schemeClr val="accent1">
                  <a:lumMod val="75000"/>
                </a:schemeClr>
              </a:solidFill>
              <a:latin typeface="+mj-lt"/>
              <a:ea typeface="+mj-ea"/>
              <a:cs typeface="+mj-cs"/>
            </a:endParaRPr>
          </a:p>
          <a:p>
            <a:pPr algn="ctr">
              <a:spcBef>
                <a:spcPct val="0"/>
              </a:spcBef>
              <a:spcAft>
                <a:spcPts val="600"/>
              </a:spcAft>
            </a:pPr>
            <a:r>
              <a:rPr lang="ja-JP" altLang="en-US" sz="5400" b="1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幼少期から学生時代</a:t>
            </a:r>
            <a:endParaRPr lang="en-US" sz="5400" b="1" dirty="0">
              <a:solidFill>
                <a:schemeClr val="accent1">
                  <a:lumMod val="75000"/>
                </a:schemeClr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3478145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850562" y="896147"/>
            <a:ext cx="5376793" cy="70788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 b="1" dirty="0" err="1">
                <a:solidFill>
                  <a:srgbClr val="2E7D3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幼少期：支えに育まれて</a:t>
            </a:r>
            <a:endParaRPr sz="4000" b="1" dirty="0">
              <a:solidFill>
                <a:srgbClr val="2E7D3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451931" y="2050491"/>
            <a:ext cx="9550849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>
                <a:solidFill>
                  <a:srgbClr val="212121"/>
                </a:solidFill>
              </a:defRPr>
            </a:pPr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神奈川県</a:t>
            </a:r>
            <a:r>
              <a:rPr sz="2400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川崎市で生まれる</a:t>
            </a:r>
            <a:endParaRPr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defRPr sz="2000">
                <a:solidFill>
                  <a:srgbClr val="212121"/>
                </a:solidFill>
              </a:defRPr>
            </a:pPr>
            <a:r>
              <a:rPr sz="2400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母が心臓病で</a:t>
            </a:r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私が一歳の時に</a:t>
            </a:r>
            <a:r>
              <a:rPr sz="2400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急逝し、岡山の祖父母に引き取られて育つ</a:t>
            </a:r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が間もなく祖母も急逝。</a:t>
            </a:r>
            <a:endParaRPr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defRPr sz="2000">
                <a:solidFill>
                  <a:srgbClr val="212121"/>
                </a:solidFill>
              </a:defRPr>
            </a:pPr>
            <a:r>
              <a:rPr sz="2400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父は川崎で事業を継続、弟は</a:t>
            </a:r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近くの</a:t>
            </a:r>
            <a:r>
              <a:rPr sz="2400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伯父・伯母に引き取られる</a:t>
            </a:r>
            <a:endParaRPr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defRPr sz="2000">
                <a:solidFill>
                  <a:srgbClr val="212121"/>
                </a:solidFill>
              </a:defRPr>
            </a:pPr>
            <a:r>
              <a:rPr sz="2400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祖父や叔父</a:t>
            </a:r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・叔母</a:t>
            </a:r>
            <a:r>
              <a:rPr sz="2400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への感謝が、私の原点</a:t>
            </a:r>
            <a:endParaRPr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defRPr sz="2000">
                <a:solidFill>
                  <a:srgbClr val="212121"/>
                </a:solidFill>
              </a:defRPr>
            </a:pPr>
            <a:r>
              <a:rPr sz="2400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山を駆け回る活発な子ども時代</a:t>
            </a:r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、中学</a:t>
            </a:r>
            <a:r>
              <a:rPr lang="en-US" altLang="ja-JP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2</a:t>
            </a:r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年の時に父と弟と同居</a:t>
            </a:r>
            <a:endParaRPr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defRPr sz="2000">
                <a:solidFill>
                  <a:srgbClr val="212121"/>
                </a:solidFill>
              </a:defRPr>
            </a:pPr>
            <a:r>
              <a:rPr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「</a:t>
            </a:r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母がいないことを</a:t>
            </a:r>
            <a:r>
              <a:rPr sz="2400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マイナスに見られたくない」小さな強がりも</a:t>
            </a:r>
            <a:r>
              <a:rPr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、</a:t>
            </a:r>
            <a:endParaRPr lang="en-US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defRPr sz="2000">
                <a:solidFill>
                  <a:srgbClr val="212121"/>
                </a:solidFill>
              </a:defRPr>
            </a:pPr>
            <a:r>
              <a:rPr sz="2400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今の強さに</a:t>
            </a:r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・・・・</a:t>
            </a:r>
            <a:endParaRPr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138160" y="5897880"/>
            <a:ext cx="3749039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>
                <a:solidFill>
                  <a:srgbClr val="606060"/>
                </a:solidFill>
              </a:defRPr>
            </a:pPr>
            <a:r>
              <a:t>幼少期の思い出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802712" y="910701"/>
            <a:ext cx="5857694" cy="70788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 b="1" dirty="0" err="1">
                <a:solidFill>
                  <a:srgbClr val="2E7D3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学生時代：スポーツと恩師</a:t>
            </a:r>
            <a:endParaRPr sz="4000" b="1" dirty="0">
              <a:solidFill>
                <a:srgbClr val="2E7D3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143715" y="2090172"/>
            <a:ext cx="9904569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>
                <a:solidFill>
                  <a:srgbClr val="212121"/>
                </a:solidFill>
              </a:defRPr>
            </a:pPr>
            <a:r>
              <a:rPr sz="2400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中学：バスケットボール部</a:t>
            </a:r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（キャプテン）</a:t>
            </a:r>
            <a:endParaRPr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defRPr sz="2000">
                <a:solidFill>
                  <a:srgbClr val="212121"/>
                </a:solidFill>
              </a:defRPr>
            </a:pPr>
            <a:r>
              <a:rPr sz="2400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高校・短大：ハンドボール部（キャプテン</a:t>
            </a:r>
            <a:r>
              <a:rPr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）</a:t>
            </a:r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インターハイ、インカレ、国体出場</a:t>
            </a:r>
            <a:endParaRPr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defRPr sz="2000">
                <a:solidFill>
                  <a:srgbClr val="212121"/>
                </a:solidFill>
              </a:defRPr>
            </a:pPr>
            <a:r>
              <a:rPr sz="2400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勝つ喜びと、リーダーシップを学ぶ</a:t>
            </a:r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。</a:t>
            </a:r>
            <a:endParaRPr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defRPr sz="2000">
                <a:solidFill>
                  <a:srgbClr val="212121"/>
                </a:solidFill>
              </a:defRPr>
            </a:pPr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高校の部活の</a:t>
            </a:r>
            <a:r>
              <a:rPr sz="2400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恩師との出会いが大きな転機</a:t>
            </a:r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、</a:t>
            </a:r>
            <a:endParaRPr lang="en-US" altLang="ja-JP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defRPr sz="2000">
                <a:solidFill>
                  <a:srgbClr val="212121"/>
                </a:solidFill>
              </a:defRPr>
            </a:pPr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スポーツ推薦を断念し、センター試験に失敗し、短大へ</a:t>
            </a:r>
            <a:endParaRPr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defRPr sz="2000">
                <a:solidFill>
                  <a:srgbClr val="212121"/>
                </a:solidFill>
              </a:defRPr>
            </a:pPr>
            <a:r>
              <a:rPr sz="2400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教職を目指すも、実習を機に一般企業へ方向転換</a:t>
            </a:r>
            <a:endParaRPr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defRPr sz="2000">
                <a:solidFill>
                  <a:srgbClr val="212121"/>
                </a:solidFill>
              </a:defRPr>
            </a:pPr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当社</a:t>
            </a:r>
            <a:r>
              <a:rPr sz="2400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採用試験では</a:t>
            </a:r>
            <a:r>
              <a:rPr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「</a:t>
            </a:r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過去最大の</a:t>
            </a:r>
            <a:r>
              <a:rPr sz="2400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ゾーン」に入ったように力が出せた</a:t>
            </a:r>
            <a:endParaRPr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138160" y="5897880"/>
            <a:ext cx="3749039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>
                <a:solidFill>
                  <a:srgbClr val="606060"/>
                </a:solidFill>
              </a:defRPr>
            </a:pPr>
            <a:r>
              <a:t>学生〜若い頃の一枚</a:t>
            </a:r>
          </a:p>
        </p:txBody>
      </p:sp>
      <p:sp>
        <p:nvSpPr>
          <p:cNvPr id="15" name="雲 14">
            <a:extLst>
              <a:ext uri="{FF2B5EF4-FFF2-40B4-BE49-F238E27FC236}">
                <a16:creationId xmlns:a16="http://schemas.microsoft.com/office/drawing/2014/main" id="{EDB65B24-CCFA-6119-4B51-52D5CE6F3300}"/>
              </a:ext>
            </a:extLst>
          </p:cNvPr>
          <p:cNvSpPr/>
          <p:nvPr/>
        </p:nvSpPr>
        <p:spPr>
          <a:xfrm>
            <a:off x="9248336" y="3105922"/>
            <a:ext cx="1939332" cy="1178497"/>
          </a:xfrm>
          <a:prstGeom prst="cloud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14" name="図 13">
            <a:extLst>
              <a:ext uri="{FF2B5EF4-FFF2-40B4-BE49-F238E27FC236}">
                <a16:creationId xmlns:a16="http://schemas.microsoft.com/office/drawing/2014/main" id="{A9EF0F7E-F57C-61DE-F35D-92AD5CBADED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96554" y="3364001"/>
            <a:ext cx="642895" cy="598576"/>
          </a:xfrm>
          <a:prstGeom prst="rect">
            <a:avLst/>
          </a:prstGeom>
        </p:spPr>
      </p:pic>
      <p:sp>
        <p:nvSpPr>
          <p:cNvPr id="16" name="雲 15">
            <a:extLst>
              <a:ext uri="{FF2B5EF4-FFF2-40B4-BE49-F238E27FC236}">
                <a16:creationId xmlns:a16="http://schemas.microsoft.com/office/drawing/2014/main" id="{8690CB44-AB0A-39FC-BD7E-72D8F6F77325}"/>
              </a:ext>
            </a:extLst>
          </p:cNvPr>
          <p:cNvSpPr/>
          <p:nvPr/>
        </p:nvSpPr>
        <p:spPr>
          <a:xfrm>
            <a:off x="9162020" y="4308340"/>
            <a:ext cx="325264" cy="284262"/>
          </a:xfrm>
          <a:prstGeom prst="cloud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7" name="雲 16">
            <a:extLst>
              <a:ext uri="{FF2B5EF4-FFF2-40B4-BE49-F238E27FC236}">
                <a16:creationId xmlns:a16="http://schemas.microsoft.com/office/drawing/2014/main" id="{2CD9EE23-9127-3405-B283-49C8688BDF1A}"/>
              </a:ext>
            </a:extLst>
          </p:cNvPr>
          <p:cNvSpPr/>
          <p:nvPr/>
        </p:nvSpPr>
        <p:spPr>
          <a:xfrm>
            <a:off x="7820582" y="3604839"/>
            <a:ext cx="325264" cy="284262"/>
          </a:xfrm>
          <a:prstGeom prst="cloud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" name="雲 1">
            <a:extLst>
              <a:ext uri="{FF2B5EF4-FFF2-40B4-BE49-F238E27FC236}">
                <a16:creationId xmlns:a16="http://schemas.microsoft.com/office/drawing/2014/main" id="{97C6B144-9EF4-E02E-7A1A-EF672C50B20C}"/>
              </a:ext>
            </a:extLst>
          </p:cNvPr>
          <p:cNvSpPr/>
          <p:nvPr/>
        </p:nvSpPr>
        <p:spPr>
          <a:xfrm>
            <a:off x="8285230" y="3600875"/>
            <a:ext cx="325264" cy="284262"/>
          </a:xfrm>
          <a:prstGeom prst="cloud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" name="雲 3">
            <a:extLst>
              <a:ext uri="{FF2B5EF4-FFF2-40B4-BE49-F238E27FC236}">
                <a16:creationId xmlns:a16="http://schemas.microsoft.com/office/drawing/2014/main" id="{A42AFD12-746F-986B-AAFD-B31A53CF585B}"/>
              </a:ext>
            </a:extLst>
          </p:cNvPr>
          <p:cNvSpPr/>
          <p:nvPr/>
        </p:nvSpPr>
        <p:spPr>
          <a:xfrm>
            <a:off x="8777020" y="3600875"/>
            <a:ext cx="325264" cy="284262"/>
          </a:xfrm>
          <a:prstGeom prst="cloud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819962" y="1012311"/>
            <a:ext cx="6434775" cy="70788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 b="1" dirty="0" err="1">
                <a:solidFill>
                  <a:srgbClr val="2E7D3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入社当初：劣等感と向き合う</a:t>
            </a:r>
            <a:endParaRPr sz="4000" b="1" dirty="0">
              <a:solidFill>
                <a:srgbClr val="2E7D3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487623" y="2303467"/>
            <a:ext cx="9216753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>
                <a:solidFill>
                  <a:srgbClr val="212121"/>
                </a:solidFill>
              </a:defRPr>
            </a:pPr>
            <a:r>
              <a:rPr sz="2400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体育会出身の私にとって</a:t>
            </a:r>
            <a:r>
              <a:rPr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、</a:t>
            </a:r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「はい」という返事だけよく、</a:t>
            </a:r>
            <a:endParaRPr lang="en-US" altLang="ja-JP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defRPr sz="2000">
                <a:solidFill>
                  <a:srgbClr val="212121"/>
                </a:solidFill>
              </a:defRPr>
            </a:pPr>
            <a:r>
              <a:rPr sz="2400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ビジネスマナーも専門知識も</a:t>
            </a:r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標準語もヒールも</a:t>
            </a:r>
            <a:r>
              <a:rPr sz="2400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未知の世界</a:t>
            </a:r>
            <a:endParaRPr lang="en-US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defRPr sz="2000">
                <a:solidFill>
                  <a:srgbClr val="212121"/>
                </a:solidFill>
              </a:defRPr>
            </a:pPr>
            <a:endParaRPr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defRPr sz="2000">
                <a:solidFill>
                  <a:srgbClr val="212121"/>
                </a:solidFill>
              </a:defRPr>
            </a:pPr>
            <a:r>
              <a:rPr sz="2400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岡山支店最大の支社で残業も多く、何度も</a:t>
            </a:r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挫折を経験</a:t>
            </a:r>
            <a:endParaRPr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defRPr sz="2000">
                <a:solidFill>
                  <a:srgbClr val="212121"/>
                </a:solidFill>
              </a:defRPr>
            </a:pPr>
            <a:r>
              <a:rPr sz="2400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それでも支えてくれた先輩・パートさん</a:t>
            </a:r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代理店さん</a:t>
            </a:r>
            <a:r>
              <a:rPr sz="2400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への感謝</a:t>
            </a:r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と恩返しのために頑張れた。高校の部活での精神力が支え。</a:t>
            </a:r>
            <a:endParaRPr lang="en-US" altLang="ja-JP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defRPr sz="2000">
                <a:solidFill>
                  <a:srgbClr val="212121"/>
                </a:solidFill>
              </a:defRPr>
            </a:pPr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今思えば新人の時の苦労が一番大変だった。</a:t>
            </a:r>
            <a:endParaRPr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40080" y="385877"/>
            <a:ext cx="6199133" cy="70788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 b="1" dirty="0" err="1">
                <a:solidFill>
                  <a:srgbClr val="2E7D3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子育て期：全力投球の日</a:t>
            </a:r>
            <a:r>
              <a:rPr sz="4000" b="1" dirty="0">
                <a:solidFill>
                  <a:srgbClr val="2E7D3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々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763971" y="1209144"/>
            <a:ext cx="9088907" cy="52629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>
                <a:solidFill>
                  <a:srgbClr val="212121"/>
                </a:solidFill>
              </a:defRPr>
            </a:pPr>
            <a:r>
              <a:rPr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入社3年目に結婚、4年目・7年目・10年目で</a:t>
            </a:r>
            <a:endParaRPr lang="en-US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defRPr sz="2000">
                <a:solidFill>
                  <a:srgbClr val="212121"/>
                </a:solidFill>
              </a:defRPr>
            </a:pPr>
            <a:r>
              <a:rPr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3人の男の子を出産</a:t>
            </a:r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（同居だからできたこと）</a:t>
            </a:r>
            <a:endParaRPr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defRPr sz="2000">
                <a:solidFill>
                  <a:srgbClr val="212121"/>
                </a:solidFill>
              </a:defRPr>
            </a:pPr>
            <a:r>
              <a:rPr sz="2400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育休制度が整っていない時代、生後</a:t>
            </a:r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二ヵ月で</a:t>
            </a:r>
            <a:r>
              <a:rPr sz="2400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復職</a:t>
            </a:r>
            <a:endParaRPr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defRPr sz="2000">
                <a:solidFill>
                  <a:srgbClr val="212121"/>
                </a:solidFill>
              </a:defRPr>
            </a:pPr>
            <a:r>
              <a:rPr sz="2400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両立というより、毎日を一生懸命やりきることが精一杯</a:t>
            </a:r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。</a:t>
            </a:r>
            <a:endParaRPr lang="en-US" altLang="ja-JP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defRPr sz="2000">
                <a:solidFill>
                  <a:srgbClr val="212121"/>
                </a:solidFill>
              </a:defRPr>
            </a:pPr>
            <a:endParaRPr lang="en-US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defRPr sz="2000">
                <a:solidFill>
                  <a:srgbClr val="212121"/>
                </a:solidFill>
              </a:defRPr>
            </a:pPr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姑との関係で、私さえ我慢すれば、、、と思っていたが、</a:t>
            </a:r>
            <a:endParaRPr lang="en-US" altLang="ja-JP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defRPr sz="2000">
                <a:solidFill>
                  <a:srgbClr val="212121"/>
                </a:solidFill>
              </a:defRPr>
            </a:pPr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長男の涙を見て、自分が幸せでないと</a:t>
            </a:r>
            <a:endParaRPr lang="en-US" altLang="ja-JP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defRPr sz="2000">
                <a:solidFill>
                  <a:srgbClr val="212121"/>
                </a:solidFill>
              </a:defRPr>
            </a:pPr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家族を幸せにできないと悟った。</a:t>
            </a:r>
            <a:endParaRPr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defRPr sz="2000">
                <a:solidFill>
                  <a:srgbClr val="212121"/>
                </a:solidFill>
              </a:defRPr>
            </a:pPr>
            <a:r>
              <a:rPr sz="2400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くじけそうな時は「母の分まで幸せに生きる</a:t>
            </a:r>
            <a:r>
              <a:rPr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」</a:t>
            </a:r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決意</a:t>
            </a:r>
            <a:r>
              <a:rPr sz="2400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を思い出し</a:t>
            </a:r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た。</a:t>
            </a:r>
            <a:endParaRPr lang="en-US" altLang="ja-JP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defRPr sz="2000">
                <a:solidFill>
                  <a:srgbClr val="212121"/>
                </a:solidFill>
              </a:defRPr>
            </a:pPr>
            <a:r>
              <a:rPr lang="en-US" altLang="ja-JP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PTA</a:t>
            </a:r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役員、スポ少育成会長も引き受け、参観日・卒業式も参加</a:t>
            </a:r>
            <a:endParaRPr lang="en-US" altLang="ja-JP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defRPr sz="2000">
                <a:solidFill>
                  <a:srgbClr val="212121"/>
                </a:solidFill>
              </a:defRPr>
            </a:pPr>
            <a:endParaRPr lang="en-US" altLang="ja-JP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defRPr sz="2000">
                <a:solidFill>
                  <a:srgbClr val="212121"/>
                </a:solidFill>
              </a:defRPr>
            </a:pPr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そして、３人の息子が就職する時、</a:t>
            </a:r>
            <a:endParaRPr lang="en-US" altLang="ja-JP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defRPr sz="2000">
                <a:solidFill>
                  <a:srgbClr val="212121"/>
                </a:solidFill>
              </a:defRPr>
            </a:pPr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「母さん、ここまでよくがんばったね」と言われ</a:t>
            </a:r>
            <a:endParaRPr lang="en-US" altLang="ja-JP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defRPr sz="2000">
                <a:solidFill>
                  <a:srgbClr val="212121"/>
                </a:solidFill>
              </a:defRPr>
            </a:pPr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すべての苦労や努力が報われたと思った。</a:t>
            </a:r>
            <a:endParaRPr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138160" y="5897880"/>
            <a:ext cx="3749039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>
                <a:solidFill>
                  <a:srgbClr val="606060"/>
                </a:solidFill>
              </a:defRPr>
            </a:pPr>
            <a:r>
              <a:t>家族との時間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98423" y="650485"/>
            <a:ext cx="5165197" cy="70788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 b="1" dirty="0" err="1">
                <a:solidFill>
                  <a:srgbClr val="2E7D3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成長：後輩育成と挑戦</a:t>
            </a:r>
            <a:endParaRPr sz="4000" b="1" dirty="0">
              <a:solidFill>
                <a:srgbClr val="2E7D3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334126" y="2048576"/>
            <a:ext cx="9069048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>
                <a:solidFill>
                  <a:srgbClr val="212121"/>
                </a:solidFill>
              </a:defRPr>
            </a:pPr>
            <a:r>
              <a:rPr sz="2800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負けず嫌いがプラスに働き、上司に恵まれて挑戦の機会を得た</a:t>
            </a:r>
            <a:r>
              <a:rPr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。</a:t>
            </a:r>
            <a:endParaRPr sz="2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defRPr sz="2000">
                <a:solidFill>
                  <a:srgbClr val="212121"/>
                </a:solidFill>
              </a:defRPr>
            </a:pPr>
            <a:r>
              <a:rPr sz="2800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働くママが少ない時代</a:t>
            </a:r>
            <a:r>
              <a:rPr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、</a:t>
            </a:r>
            <a:r>
              <a:rPr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後輩に未来の道を創るため、そして、将来の会社のため、</a:t>
            </a:r>
            <a:r>
              <a:rPr sz="2800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後輩育成にも力を注ぐ</a:t>
            </a:r>
            <a:r>
              <a:rPr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。分身育成大作戦</a:t>
            </a:r>
            <a:endParaRPr lang="en-US" altLang="ja-JP" sz="2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defRPr sz="2000">
                <a:solidFill>
                  <a:srgbClr val="212121"/>
                </a:solidFill>
              </a:defRPr>
            </a:pPr>
            <a:endParaRPr sz="2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defRPr sz="2000">
                <a:solidFill>
                  <a:srgbClr val="212121"/>
                </a:solidFill>
              </a:defRPr>
            </a:pPr>
            <a:r>
              <a:rPr sz="2800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子育ての悩みは、成長と共有の財産になった</a:t>
            </a:r>
            <a:r>
              <a:rPr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。</a:t>
            </a:r>
            <a:endParaRPr sz="2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16519B20-96B6-2C1E-CC9C-1ED0826B06B3}"/>
              </a:ext>
            </a:extLst>
          </p:cNvPr>
          <p:cNvSpPr/>
          <p:nvPr/>
        </p:nvSpPr>
        <p:spPr>
          <a:xfrm>
            <a:off x="7370164" y="5339493"/>
            <a:ext cx="3610708" cy="558387"/>
          </a:xfrm>
          <a:prstGeom prst="rect">
            <a:avLst/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/>
              <a:t>43</a:t>
            </a:r>
            <a:r>
              <a:rPr kumimoji="1" lang="ja-JP" altLang="en-US" dirty="0"/>
              <a:t>歳の時、週刊</a:t>
            </a:r>
            <a:r>
              <a:rPr kumimoji="1" lang="en-US" altLang="ja-JP" dirty="0"/>
              <a:t>AERA</a:t>
            </a:r>
            <a:r>
              <a:rPr kumimoji="1" lang="ja-JP" altLang="en-US" dirty="0"/>
              <a:t>に載る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9">
            <a:extLst>
              <a:ext uri="{FF2B5EF4-FFF2-40B4-BE49-F238E27FC236}">
                <a16:creationId xmlns:a16="http://schemas.microsoft.com/office/drawing/2014/main" id="{E09B7E24-271E-4A3A-9D65-EE95ED9723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45C59434-03B2-4F06-8362-A01DD785E20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4FDF3815-C9F7-4B9E-A371-DE71C4E9D17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Rectangle 23">
              <a:extLst>
                <a:ext uri="{FF2B5EF4-FFF2-40B4-BE49-F238E27FC236}">
                  <a16:creationId xmlns:a16="http://schemas.microsoft.com/office/drawing/2014/main" id="{34C30A41-6D9F-42F2-BE4A-B6D2E44007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ja-JP" altLang="en-US"/>
            </a:p>
          </p:txBody>
        </p:sp>
        <p:sp>
          <p:nvSpPr>
            <p:cNvPr id="14" name="Rectangle 25">
              <a:extLst>
                <a:ext uri="{FF2B5EF4-FFF2-40B4-BE49-F238E27FC236}">
                  <a16:creationId xmlns:a16="http://schemas.microsoft.com/office/drawing/2014/main" id="{8577AE11-EC00-4E67-9DDD-624E9DA123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ja-JP" altLang="en-US"/>
            </a:p>
          </p:txBody>
        </p:sp>
        <p:sp>
          <p:nvSpPr>
            <p:cNvPr id="15" name="Isosceles Triangle 14">
              <a:extLst>
                <a:ext uri="{FF2B5EF4-FFF2-40B4-BE49-F238E27FC236}">
                  <a16:creationId xmlns:a16="http://schemas.microsoft.com/office/drawing/2014/main" id="{406A24DE-7A6F-4459-9A79-712243D200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ja-JP" altLang="en-US"/>
            </a:p>
          </p:txBody>
        </p:sp>
        <p:sp>
          <p:nvSpPr>
            <p:cNvPr id="16" name="Rectangle 27">
              <a:extLst>
                <a:ext uri="{FF2B5EF4-FFF2-40B4-BE49-F238E27FC236}">
                  <a16:creationId xmlns:a16="http://schemas.microsoft.com/office/drawing/2014/main" id="{BFEBE697-7D77-4AC8-8E68-0483B47DFB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ja-JP" altLang="en-US"/>
            </a:p>
          </p:txBody>
        </p:sp>
        <p:sp>
          <p:nvSpPr>
            <p:cNvPr id="17" name="Rectangle 28">
              <a:extLst>
                <a:ext uri="{FF2B5EF4-FFF2-40B4-BE49-F238E27FC236}">
                  <a16:creationId xmlns:a16="http://schemas.microsoft.com/office/drawing/2014/main" id="{49FC7B15-C721-4A23-8F6A-2CFA77C614E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ja-JP" altLang="en-US"/>
            </a:p>
          </p:txBody>
        </p:sp>
        <p:sp>
          <p:nvSpPr>
            <p:cNvPr id="18" name="Rectangle 29">
              <a:extLst>
                <a:ext uri="{FF2B5EF4-FFF2-40B4-BE49-F238E27FC236}">
                  <a16:creationId xmlns:a16="http://schemas.microsoft.com/office/drawing/2014/main" id="{164E8ACB-FC50-451D-AF0A-879ABC6EA6B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ja-JP" altLang="en-US"/>
            </a:p>
          </p:txBody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D5F354A0-F0C9-4254-A913-DD68E781617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ja-JP" altLang="en-US"/>
            </a:p>
          </p:txBody>
        </p:sp>
        <p:sp>
          <p:nvSpPr>
            <p:cNvPr id="20" name="Isosceles Triangle 19">
              <a:extLst>
                <a:ext uri="{FF2B5EF4-FFF2-40B4-BE49-F238E27FC236}">
                  <a16:creationId xmlns:a16="http://schemas.microsoft.com/office/drawing/2014/main" id="{9B01B525-8D81-44A3-BC1F-C711B89D232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ja-JP" altLang="en-US"/>
            </a:p>
          </p:txBody>
        </p:sp>
      </p:grpSp>
      <p:sp>
        <p:nvSpPr>
          <p:cNvPr id="3" name="TextBox 3">
            <a:extLst>
              <a:ext uri="{FF2B5EF4-FFF2-40B4-BE49-F238E27FC236}">
                <a16:creationId xmlns:a16="http://schemas.microsoft.com/office/drawing/2014/main" id="{84A877F0-451F-D11B-6B1D-F9407B80CE1C}"/>
              </a:ext>
            </a:extLst>
          </p:cNvPr>
          <p:cNvSpPr txBox="1"/>
          <p:nvPr/>
        </p:nvSpPr>
        <p:spPr>
          <a:xfrm>
            <a:off x="1507067" y="1578133"/>
            <a:ext cx="4335468" cy="287553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algn="r">
              <a:spcBef>
                <a:spcPct val="0"/>
              </a:spcBef>
              <a:spcAft>
                <a:spcPts val="600"/>
              </a:spcAft>
            </a:pPr>
            <a:r>
              <a:rPr lang="ja-JP" altLang="en-US" sz="5400" b="1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管理職</a:t>
            </a:r>
            <a:r>
              <a:rPr lang="en-US" sz="5400" b="1" dirty="0" err="1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として</a:t>
            </a:r>
            <a:r>
              <a:rPr lang="ja-JP" altLang="en-US" sz="5400" b="1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学んだこと</a:t>
            </a:r>
            <a:endParaRPr lang="en-US" sz="5400" b="1" dirty="0">
              <a:solidFill>
                <a:schemeClr val="accent1">
                  <a:lumMod val="75000"/>
                </a:schemeClr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054534280"/>
      </p:ext>
    </p:extLst>
  </p:cSld>
  <p:clrMapOvr>
    <a:masterClrMapping/>
  </p:clrMapOvr>
</p:sld>
</file>

<file path=ppt/theme/theme1.xml><?xml version="1.0" encoding="utf-8"?>
<a:theme xmlns:a="http://schemas.openxmlformats.org/drawingml/2006/main" name="ファセット">
  <a:themeElements>
    <a:clrScheme name="ファセット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ファセット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ファセット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TM02900688[[fn=ファセット]]</Template>
  <TotalTime>767</TotalTime>
  <Words>970</Words>
  <Application>Microsoft Office PowerPoint</Application>
  <PresentationFormat>ワイド画面</PresentationFormat>
  <Paragraphs>115</Paragraphs>
  <Slides>16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9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16</vt:i4>
      </vt:variant>
    </vt:vector>
  </HeadingPairs>
  <TitlesOfParts>
    <vt:vector size="26" baseType="lpstr">
      <vt:lpstr>Meiryo UI</vt:lpstr>
      <vt:lpstr>ＭＳ Ｐゴシック</vt:lpstr>
      <vt:lpstr>UD デジタル 教科書体 NK-R</vt:lpstr>
      <vt:lpstr>メイリオ</vt:lpstr>
      <vt:lpstr>游ゴシック</vt:lpstr>
      <vt:lpstr>Arial</vt:lpstr>
      <vt:lpstr>Trebuchet MS</vt:lpstr>
      <vt:lpstr>Wingdings</vt:lpstr>
      <vt:lpstr>Wingdings 3</vt:lpstr>
      <vt:lpstr>ファセット</vt:lpstr>
      <vt:lpstr>幸せに働く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ご清聴ありがとうございました。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上野里美／大分</dc:creator>
  <cp:keywords/>
  <dc:description>generated using python-pptx</dc:description>
  <cp:lastModifiedBy>oitarc04</cp:lastModifiedBy>
  <cp:revision>5</cp:revision>
  <dcterms:created xsi:type="dcterms:W3CDTF">2013-01-27T09:14:16Z</dcterms:created>
  <dcterms:modified xsi:type="dcterms:W3CDTF">2026-02-19T07:30:17Z</dcterms:modified>
  <cp:category/>
</cp:coreProperties>
</file>